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5.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364" r:id="rId2"/>
    <p:sldId id="387" r:id="rId3"/>
    <p:sldId id="471" r:id="rId4"/>
    <p:sldId id="265" r:id="rId5"/>
    <p:sldId id="348" r:id="rId6"/>
    <p:sldId id="366" r:id="rId7"/>
    <p:sldId id="368" r:id="rId8"/>
    <p:sldId id="668" r:id="rId9"/>
    <p:sldId id="470" r:id="rId10"/>
    <p:sldId id="349" r:id="rId11"/>
    <p:sldId id="639" r:id="rId12"/>
    <p:sldId id="641" r:id="rId13"/>
    <p:sldId id="642" r:id="rId14"/>
    <p:sldId id="644" r:id="rId15"/>
    <p:sldId id="672" r:id="rId16"/>
    <p:sldId id="623" r:id="rId17"/>
    <p:sldId id="673" r:id="rId18"/>
    <p:sldId id="423" r:id="rId19"/>
    <p:sldId id="425" r:id="rId20"/>
    <p:sldId id="432" r:id="rId21"/>
    <p:sldId id="437" r:id="rId22"/>
    <p:sldId id="433" r:id="rId23"/>
    <p:sldId id="434" r:id="rId24"/>
    <p:sldId id="435" r:id="rId25"/>
    <p:sldId id="436" r:id="rId26"/>
    <p:sldId id="426" r:id="rId27"/>
    <p:sldId id="429" r:id="rId28"/>
    <p:sldId id="469" r:id="rId29"/>
    <p:sldId id="660" r:id="rId30"/>
    <p:sldId id="674" r:id="rId31"/>
    <p:sldId id="515" r:id="rId32"/>
    <p:sldId id="508" r:id="rId33"/>
    <p:sldId id="675" r:id="rId34"/>
    <p:sldId id="516" r:id="rId35"/>
    <p:sldId id="670" r:id="rId36"/>
    <p:sldId id="510" r:id="rId37"/>
    <p:sldId id="518" r:id="rId38"/>
    <p:sldId id="520" r:id="rId39"/>
    <p:sldId id="521" r:id="rId40"/>
    <p:sldId id="472" r:id="rId41"/>
    <p:sldId id="407" r:id="rId42"/>
    <p:sldId id="592" r:id="rId43"/>
    <p:sldId id="594" r:id="rId44"/>
    <p:sldId id="595" r:id="rId45"/>
    <p:sldId id="659" r:id="rId46"/>
    <p:sldId id="655" r:id="rId47"/>
    <p:sldId id="656" r:id="rId48"/>
    <p:sldId id="657" r:id="rId49"/>
    <p:sldId id="658" r:id="rId50"/>
    <p:sldId id="664" r:id="rId51"/>
    <p:sldId id="676" r:id="rId52"/>
    <p:sldId id="677" r:id="rId53"/>
    <p:sldId id="643" r:id="rId54"/>
    <p:sldId id="401" r:id="rId55"/>
    <p:sldId id="626" r:id="rId56"/>
    <p:sldId id="649" r:id="rId57"/>
    <p:sldId id="628" r:id="rId58"/>
    <p:sldId id="650" r:id="rId59"/>
    <p:sldId id="631" r:id="rId60"/>
    <p:sldId id="652" r:id="rId61"/>
    <p:sldId id="632" r:id="rId62"/>
    <p:sldId id="653" r:id="rId63"/>
    <p:sldId id="654" r:id="rId64"/>
    <p:sldId id="637" r:id="rId65"/>
    <p:sldId id="638" r:id="rId66"/>
    <p:sldId id="625" r:id="rId67"/>
    <p:sldId id="646" r:id="rId68"/>
    <p:sldId id="621" r:id="rId69"/>
    <p:sldId id="645" r:id="rId70"/>
    <p:sldId id="663" r:id="rId71"/>
    <p:sldId id="662" r:id="rId72"/>
    <p:sldId id="477" r:id="rId73"/>
    <p:sldId id="648" r:id="rId74"/>
    <p:sldId id="661" r:id="rId75"/>
    <p:sldId id="669" r:id="rId76"/>
    <p:sldId id="622" r:id="rId77"/>
    <p:sldId id="427" r:id="rId78"/>
    <p:sldId id="389" r:id="rId79"/>
    <p:sldId id="324" r:id="rId80"/>
    <p:sldId id="647" r:id="rId81"/>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CC"/>
    <a:srgbClr val="FFCCCC"/>
    <a:srgbClr val="00FFFF"/>
    <a:srgbClr val="FFFFFF"/>
    <a:srgbClr val="F6F7F9"/>
    <a:srgbClr val="9966FF"/>
    <a:srgbClr val="66CCFF"/>
    <a:srgbClr val="FF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147" autoAdjust="0"/>
  </p:normalViewPr>
  <p:slideViewPr>
    <p:cSldViewPr snapToGrid="0">
      <p:cViewPr varScale="1">
        <p:scale>
          <a:sx n="67" d="100"/>
          <a:sy n="67" d="100"/>
        </p:scale>
        <p:origin x="1219" y="53"/>
      </p:cViewPr>
      <p:guideLst>
        <p:guide orient="horz" pos="2432"/>
        <p:guide pos="7197"/>
      </p:guideLst>
    </p:cSldViewPr>
  </p:slideViewPr>
  <p:outlineViewPr>
    <p:cViewPr>
      <p:scale>
        <a:sx n="33" d="100"/>
        <a:sy n="33" d="100"/>
      </p:scale>
      <p:origin x="0" y="-13104"/>
    </p:cViewPr>
  </p:outlineViewPr>
  <p:notesTextViewPr>
    <p:cViewPr>
      <p:scale>
        <a:sx n="100" d="100"/>
        <a:sy n="100" d="100"/>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2025/7/18</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5-07-18T05:50:31.208"/>
    </inkml:context>
    <inkml:brush xml:id="br0">
      <inkml:brushProperty name="width" value="0.05292" units="cm"/>
      <inkml:brushProperty name="height" value="0.05292" units="cm"/>
      <inkml:brushProperty name="color" value="#FF0000"/>
    </inkml:brush>
  </inkml:definitions>
  <inkml:trace contextRef="#ctx0" brushRef="#br0">20524 10627 0,'-85'0'15,"56"0"-15,-27 28 0,-57-28 16,85 0-16,-114 0 15,-27 0 1,27-84 0,29 27-1,57-56 17,27-28-17,29-29 1,85-28-1,57 29 1,140 27 0,142 29-1,57 0 1,-85 57 0,-85 56-1,-57 56 1,-84 29-1,-57 0 1,-57 28 0,-27 56 15,-29 29-15,-29 28-1,-27-56 1,-29-29-1,-56 1 1,-29-114 0,0-28-1,142 0-15,-85 0 16,0 0 0,28-28-1,57 28 1,28-29-1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各位口委同學大家好，這是我的論文題目，設計與實現一個相容於 </a:t>
            </a:r>
            <a:r>
              <a:rPr lang="en-US" altLang="zh-TW" dirty="0"/>
              <a:t>AXI-4 </a:t>
            </a:r>
            <a:r>
              <a:rPr lang="zh-TW" altLang="en-US" dirty="0"/>
              <a:t>介面 的後量子密碼學 </a:t>
            </a:r>
            <a:r>
              <a:rPr lang="en-US" altLang="zh-TW" dirty="0"/>
              <a:t>ML-DSA </a:t>
            </a:r>
            <a:r>
              <a:rPr lang="zh-TW" altLang="en-US" dirty="0"/>
              <a:t>之硬體加速器 </a:t>
            </a:r>
            <a:r>
              <a:rPr lang="en-US" altLang="zh-TW" dirty="0"/>
              <a:t>IP</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會將隨機種子</a:t>
            </a:r>
            <a:r>
              <a:rPr lang="en-US" altLang="zh-TW" dirty="0"/>
              <a:t>zeta</a:t>
            </a:r>
            <a:r>
              <a:rPr lang="zh-TW" altLang="en-US" dirty="0"/>
              <a:t>，並丟入</a:t>
            </a:r>
            <a:r>
              <a:rPr lang="en-US" altLang="zh-TW" dirty="0"/>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err="1"/>
              <a:t>SelfTargetMSIS</a:t>
            </a:r>
            <a:r>
              <a:rPr lang="zh-TW" altLang="en-US" dirty="0"/>
              <a:t>的方式去計算出簽章，那我們會使用</a:t>
            </a:r>
            <a:r>
              <a:rPr lang="en-US" altLang="zh-TW" dirty="0"/>
              <a:t>Fiat-Shamir With Aborts</a:t>
            </a:r>
            <a:r>
              <a:rPr lang="zh-TW" altLang="en-US" dirty="0"/>
              <a:t>拒絕採樣的方式去檢查設計出來的簽章的安全度是否符合規定，不符合的話就從頭重新產生一個簽章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8A37-D71A-1E1B-766A-3AD3CDCC3F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8B39B-6973-F650-1B76-674F323FC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FE122-3E4E-0A71-D7D6-00794F86CD0F}"/>
              </a:ext>
            </a:extLst>
          </p:cNvPr>
          <p:cNvSpPr>
            <a:spLocks noGrp="1"/>
          </p:cNvSpPr>
          <p:nvPr>
            <p:ph type="body" idx="1"/>
          </p:nvPr>
        </p:nvSpPr>
        <p:spPr/>
        <p:txBody>
          <a:bodyPr/>
          <a:lstStyle/>
          <a:p>
            <a:r>
              <a:rPr lang="zh-TW" altLang="en-US" dirty="0"/>
              <a:t>這裡詳細說明</a:t>
            </a:r>
            <a:r>
              <a:rPr lang="en-US" altLang="zh-TW" dirty="0"/>
              <a:t>MLDSA</a:t>
            </a:r>
            <a:r>
              <a:rPr lang="zh-TW" altLang="en-US" dirty="0"/>
              <a:t>當中金要產生的演算法</a:t>
            </a:r>
            <a:r>
              <a:rPr lang="en-US" altLang="zh-TW" dirty="0"/>
              <a:t>:</a:t>
            </a:r>
          </a:p>
          <a:p>
            <a:endParaRPr lang="en-US" altLang="zh-TW" dirty="0"/>
          </a:p>
          <a:p>
            <a:r>
              <a:rPr lang="zh-TW" altLang="en-US" dirty="0"/>
              <a:t>首先透過雖機種子</a:t>
            </a:r>
            <a:r>
              <a:rPr lang="en-US" altLang="zh-TW" dirty="0"/>
              <a:t>zeta</a:t>
            </a:r>
            <a:r>
              <a:rPr lang="zh-TW" altLang="en-US" dirty="0"/>
              <a:t>經過</a:t>
            </a:r>
            <a:r>
              <a:rPr lang="en-US" altLang="zh-TW" dirty="0"/>
              <a:t>Hash</a:t>
            </a:r>
            <a:r>
              <a:rPr lang="zh-TW" altLang="en-US" dirty="0"/>
              <a:t>後產生公鑰種子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以及私鑰種子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Kata</a:t>
            </a:r>
          </a:p>
          <a:p>
            <a:endParaRPr lang="en-US" altLang="zh-CN"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第二步透過公鑰種子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去產生公鑰矩陣</a:t>
            </a:r>
            <a:r>
              <a:rPr lang="en-US" altLang="zh-TW" sz="1200" b="0" i="0" kern="1200" dirty="0">
                <a:solidFill>
                  <a:schemeClr val="tx1"/>
                </a:solidFill>
                <a:effectLst/>
                <a:latin typeface="+mn-lt"/>
                <a:ea typeface="+mn-ea"/>
                <a:cs typeface="+mn-cs"/>
              </a:rPr>
              <a:t>A</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第三步是透過私鑰種子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prime</a:t>
            </a:r>
            <a:r>
              <a:rPr lang="zh-TW" altLang="en-US" sz="1200" b="0" i="0" kern="1200" dirty="0">
                <a:solidFill>
                  <a:schemeClr val="tx1"/>
                </a:solidFill>
                <a:effectLst/>
                <a:latin typeface="+mn-lt"/>
                <a:ea typeface="+mn-ea"/>
                <a:cs typeface="+mn-cs"/>
              </a:rPr>
              <a:t>去產生私密向量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第四步是進行計算</a:t>
            </a:r>
            <a:r>
              <a:rPr lang="en-US" altLang="zh-TW" sz="1200" b="0" i="0" kern="1200" dirty="0">
                <a:solidFill>
                  <a:schemeClr val="tx1"/>
                </a:solidFill>
                <a:effectLst/>
                <a:latin typeface="+mn-lt"/>
                <a:ea typeface="+mn-ea"/>
                <a:cs typeface="+mn-cs"/>
              </a:rPr>
              <a:t>t = 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s1+s2</a:t>
            </a:r>
            <a:r>
              <a:rPr lang="zh-TW" altLang="en-US" sz="1200" b="0" i="0" kern="1200" dirty="0">
                <a:solidFill>
                  <a:schemeClr val="tx1"/>
                </a:solidFill>
                <a:effectLst/>
                <a:latin typeface="+mn-lt"/>
                <a:ea typeface="+mn-ea"/>
                <a:cs typeface="+mn-cs"/>
              </a:rPr>
              <a:t>，然後將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分為高位元部分</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與低位元部分</a:t>
            </a:r>
            <a:r>
              <a:rPr lang="en-US" altLang="zh-TW" sz="1200" b="0" i="0" kern="1200" dirty="0">
                <a:solidFill>
                  <a:schemeClr val="tx1"/>
                </a:solidFill>
                <a:effectLst/>
                <a:latin typeface="+mn-lt"/>
                <a:ea typeface="+mn-ea"/>
                <a:cs typeface="+mn-cs"/>
              </a:rPr>
              <a:t>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第五步將公鑰種子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串接產生公鑰摘要</a:t>
            </a:r>
            <a:r>
              <a:rPr lang="en-US" altLang="zh-TW" sz="1200" b="0" i="0" kern="1200" dirty="0">
                <a:solidFill>
                  <a:schemeClr val="tx1"/>
                </a:solidFill>
                <a:effectLst/>
                <a:latin typeface="+mn-lt"/>
                <a:ea typeface="+mn-ea"/>
                <a:cs typeface="+mn-cs"/>
              </a:rPr>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最後則是將資料串接處理輸出公鑰與私鑰，公鑰部分是公鑰種子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t1</a:t>
            </a:r>
            <a:r>
              <a:rPr lang="zh-TW" altLang="en-US" sz="1200" b="0" i="0" kern="1200" dirty="0">
                <a:solidFill>
                  <a:schemeClr val="tx1"/>
                </a:solidFill>
                <a:effectLst/>
                <a:latin typeface="+mn-lt"/>
                <a:ea typeface="+mn-ea"/>
                <a:cs typeface="+mn-cs"/>
              </a:rPr>
              <a:t>串接，私鑰部分是公鑰種子</a:t>
            </a:r>
            <a:r>
              <a:rPr lang="en-US" altLang="zh-TW" sz="1200" b="0" i="0" kern="1200" dirty="0">
                <a:solidFill>
                  <a:schemeClr val="tx1"/>
                </a:solidFill>
                <a:effectLst/>
                <a:latin typeface="+mn-lt"/>
                <a:ea typeface="+mn-ea"/>
                <a:cs typeface="+mn-cs"/>
              </a:rPr>
              <a:t>Rho</a:t>
            </a:r>
            <a:r>
              <a:rPr lang="zh-TW" altLang="en-US" sz="1200" b="0" i="0" kern="1200" dirty="0">
                <a:solidFill>
                  <a:schemeClr val="tx1"/>
                </a:solidFill>
                <a:effectLst/>
                <a:latin typeface="+mn-lt"/>
                <a:ea typeface="+mn-ea"/>
                <a:cs typeface="+mn-cs"/>
              </a:rPr>
              <a:t>、私鑰種子</a:t>
            </a:r>
            <a:r>
              <a:rPr lang="en-US" altLang="zh-TW" sz="1200" b="0" i="0" kern="1200" dirty="0">
                <a:solidFill>
                  <a:schemeClr val="tx1"/>
                </a:solidFill>
                <a:effectLst/>
                <a:latin typeface="+mn-lt"/>
                <a:ea typeface="+mn-ea"/>
                <a:cs typeface="+mn-cs"/>
              </a:rPr>
              <a:t>Kata</a:t>
            </a:r>
            <a:r>
              <a:rPr lang="zh-TW" altLang="en-US" sz="1200" b="0" i="0" kern="1200" dirty="0">
                <a:solidFill>
                  <a:schemeClr val="tx1"/>
                </a:solidFill>
                <a:effectLst/>
                <a:latin typeface="+mn-lt"/>
                <a:ea typeface="+mn-ea"/>
                <a:cs typeface="+mn-cs"/>
              </a:rPr>
              <a:t>、公鑰摘要</a:t>
            </a:r>
            <a:r>
              <a:rPr lang="en-US" altLang="zh-TW" sz="1200" b="0" i="0" kern="1200" dirty="0">
                <a:solidFill>
                  <a:schemeClr val="tx1"/>
                </a:solidFill>
                <a:effectLst/>
                <a:latin typeface="+mn-lt"/>
                <a:ea typeface="+mn-ea"/>
                <a:cs typeface="+mn-cs"/>
              </a:rPr>
              <a:t>tr</a:t>
            </a:r>
            <a:r>
              <a:rPr lang="zh-TW" altLang="en-US" sz="1200" b="0" i="0" kern="1200" dirty="0">
                <a:solidFill>
                  <a:schemeClr val="tx1"/>
                </a:solidFill>
                <a:effectLst/>
                <a:latin typeface="+mn-lt"/>
                <a:ea typeface="+mn-ea"/>
                <a:cs typeface="+mn-cs"/>
              </a:rPr>
              <a:t>、私密向量</a:t>
            </a:r>
            <a:r>
              <a:rPr lang="en-US" altLang="zh-TW" sz="1200" b="0" i="0" kern="1200" dirty="0">
                <a:solidFill>
                  <a:schemeClr val="tx1"/>
                </a:solidFill>
                <a:effectLst/>
                <a:latin typeface="+mn-lt"/>
                <a:ea typeface="+mn-ea"/>
                <a:cs typeface="+mn-cs"/>
              </a:rPr>
              <a:t>s1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s2</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a:t>
            </a:r>
            <a:r>
              <a:rPr lang="zh-TW" altLang="en-US" sz="1200" b="0" i="0" kern="1200" dirty="0">
                <a:solidFill>
                  <a:schemeClr val="tx1"/>
                </a:solidFill>
                <a:effectLst/>
                <a:latin typeface="+mn-lt"/>
                <a:ea typeface="+mn-ea"/>
                <a:cs typeface="+mn-cs"/>
              </a:rPr>
              <a:t>的低位元部分</a:t>
            </a:r>
            <a:r>
              <a:rPr lang="en-US" altLang="zh-TW" sz="1200" b="0" i="0" kern="1200" dirty="0">
                <a:solidFill>
                  <a:schemeClr val="tx1"/>
                </a:solidFill>
                <a:effectLst/>
                <a:latin typeface="+mn-lt"/>
                <a:ea typeface="+mn-ea"/>
                <a:cs typeface="+mn-cs"/>
              </a:rPr>
              <a:t>t0</a:t>
            </a:r>
          </a:p>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9A9DD8B-AA13-F7CE-54C2-3D7F8F112E5F}"/>
              </a:ext>
            </a:extLst>
          </p:cNvPr>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33026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351F-626D-4EED-8979-7C86ED92B5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C8DE-0DD9-60C2-2718-EE48DF3470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29380-107B-CAB1-CFC3-D3CB836C4F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當中簽章產生的演算法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首先從私鑰</a:t>
            </a:r>
            <a:r>
              <a:rPr lang="en-US" altLang="zh-TW" dirty="0" err="1"/>
              <a:t>sk</a:t>
            </a:r>
            <a:r>
              <a:rPr lang="zh-TW" altLang="en-US" dirty="0"/>
              <a:t>中獲得</a:t>
            </a:r>
            <a:r>
              <a:rPr lang="en-US" altLang="zh-TW" dirty="0"/>
              <a:t>Rho</a:t>
            </a:r>
            <a:r>
              <a:rPr lang="zh-TW" altLang="en-US" dirty="0"/>
              <a:t>、</a:t>
            </a:r>
            <a:r>
              <a:rPr lang="en-US" altLang="zh-TW" dirty="0"/>
              <a:t>Kata</a:t>
            </a:r>
            <a:r>
              <a:rPr lang="zh-TW" altLang="en-US" dirty="0"/>
              <a:t>等資料，並且透過公鑰種子</a:t>
            </a:r>
            <a:r>
              <a:rPr lang="en-US" altLang="zh-TW" dirty="0"/>
              <a:t>Rho</a:t>
            </a:r>
            <a:r>
              <a:rPr lang="zh-TW" altLang="en-US" dirty="0"/>
              <a:t>產生矩陣</a:t>
            </a:r>
            <a:r>
              <a:rPr lang="en-US" altLang="zh-TW" dirty="0"/>
              <a:t>A</a:t>
            </a:r>
          </a:p>
          <a:p>
            <a:endParaRPr lang="en-US" altLang="zh-CN" dirty="0"/>
          </a:p>
          <a:p>
            <a:r>
              <a:rPr lang="zh-TW" altLang="en-US" dirty="0"/>
              <a:t>第二步是將公鑰摘要</a:t>
            </a:r>
            <a:r>
              <a:rPr lang="en-US" altLang="zh-TW" dirty="0"/>
              <a:t>tr</a:t>
            </a:r>
            <a:r>
              <a:rPr lang="zh-TW" altLang="en-US" dirty="0"/>
              <a:t>與訊息</a:t>
            </a:r>
            <a:r>
              <a:rPr lang="en-US" altLang="zh-TW" dirty="0"/>
              <a:t>M prime</a:t>
            </a:r>
            <a:r>
              <a:rPr lang="zh-TW" altLang="en-US" dirty="0"/>
              <a:t>串接後進行</a:t>
            </a:r>
            <a:r>
              <a:rPr lang="en-US" altLang="zh-TW" dirty="0"/>
              <a:t>hash</a:t>
            </a:r>
            <a:r>
              <a:rPr lang="zh-TW" altLang="en-US" dirty="0"/>
              <a:t>處理得到訊息摘要</a:t>
            </a:r>
            <a:r>
              <a:rPr lang="en-US" altLang="zh-TW" dirty="0"/>
              <a:t>mu</a:t>
            </a:r>
            <a:r>
              <a:rPr lang="zh-TW" altLang="en-US" dirty="0"/>
              <a:t>，接著用其去產生隨機種子</a:t>
            </a:r>
            <a:r>
              <a:rPr lang="en-US" altLang="zh-TW" dirty="0"/>
              <a:t>Rho prime </a:t>
            </a:r>
            <a:r>
              <a:rPr lang="en-US" altLang="zh-TW" dirty="0" err="1"/>
              <a:t>prime</a:t>
            </a:r>
            <a:endParaRPr lang="en-US" altLang="zh-TW" dirty="0"/>
          </a:p>
          <a:p>
            <a:endParaRPr lang="en-US" altLang="zh-CN" dirty="0"/>
          </a:p>
          <a:p>
            <a:r>
              <a:rPr lang="zh-TW" altLang="en-US" dirty="0"/>
              <a:t>第三步是透過</a:t>
            </a:r>
            <a:r>
              <a:rPr lang="en-US" altLang="zh-TW" dirty="0"/>
              <a:t>Rho prime </a:t>
            </a:r>
            <a:r>
              <a:rPr lang="en-US" altLang="zh-TW" dirty="0" err="1"/>
              <a:t>prime</a:t>
            </a:r>
            <a:r>
              <a:rPr lang="zh-TW" altLang="en-US" dirty="0"/>
              <a:t>產生隨機向量</a:t>
            </a:r>
            <a:r>
              <a:rPr lang="en-US" altLang="zh-TW" dirty="0"/>
              <a:t>y</a:t>
            </a:r>
            <a:r>
              <a:rPr lang="zh-TW" altLang="en-US" dirty="0"/>
              <a:t>，接著計算</a:t>
            </a:r>
            <a:r>
              <a:rPr lang="en-US" altLang="zh-TW" dirty="0"/>
              <a:t>A</a:t>
            </a:r>
            <a:r>
              <a:rPr lang="zh-TW" altLang="en-US" dirty="0"/>
              <a:t>乘</a:t>
            </a:r>
            <a:r>
              <a:rPr lang="en-US" altLang="zh-TW" dirty="0"/>
              <a:t>y</a:t>
            </a:r>
            <a:r>
              <a:rPr lang="zh-TW" altLang="en-US" dirty="0"/>
              <a:t>得到承諾值</a:t>
            </a:r>
            <a:r>
              <a:rPr lang="en-US" altLang="zh-TW" dirty="0"/>
              <a:t>w</a:t>
            </a:r>
            <a:r>
              <a:rPr lang="zh-TW" altLang="en-US" dirty="0"/>
              <a:t>並取出其高位元部分</a:t>
            </a:r>
            <a:r>
              <a:rPr lang="en-US" altLang="zh-TW" dirty="0"/>
              <a:t>w1</a:t>
            </a:r>
          </a:p>
          <a:p>
            <a:endParaRPr lang="en-US" altLang="zh-CN" dirty="0"/>
          </a:p>
          <a:p>
            <a:r>
              <a:rPr lang="zh-TW" altLang="en-US" dirty="0"/>
              <a:t>第四步將訊息摘要</a:t>
            </a:r>
            <a:r>
              <a:rPr lang="en-US" altLang="zh-TW" dirty="0"/>
              <a:t>mu</a:t>
            </a:r>
            <a:r>
              <a:rPr lang="zh-TW" altLang="en-US" dirty="0"/>
              <a:t>與</a:t>
            </a:r>
            <a:r>
              <a:rPr lang="en-US" altLang="zh-TW" dirty="0"/>
              <a:t>w1</a:t>
            </a:r>
            <a:r>
              <a:rPr lang="zh-TW" altLang="en-US" dirty="0"/>
              <a:t>串接後進行</a:t>
            </a:r>
            <a:r>
              <a:rPr lang="en-US" altLang="zh-TW" dirty="0"/>
              <a:t>hash</a:t>
            </a:r>
            <a:r>
              <a:rPr lang="zh-TW" altLang="en-US" dirty="0"/>
              <a:t>處離得到</a:t>
            </a:r>
            <a:r>
              <a:rPr lang="en-US" altLang="zh-TW" dirty="0"/>
              <a:t>c tilde</a:t>
            </a:r>
            <a:r>
              <a:rPr lang="zh-TW" altLang="en-US" dirty="0"/>
              <a:t>，再用其透過</a:t>
            </a:r>
            <a:r>
              <a:rPr lang="en-US" altLang="zh-TW" dirty="0" err="1"/>
              <a:t>SampleInBall</a:t>
            </a:r>
            <a:r>
              <a:rPr lang="zh-TW" altLang="en-US" dirty="0"/>
              <a:t>函數去採樣獲得挑戰值</a:t>
            </a:r>
            <a:r>
              <a:rPr lang="en-US" altLang="zh-TW" dirty="0"/>
              <a:t>c</a:t>
            </a:r>
          </a:p>
          <a:p>
            <a:endParaRPr lang="en-US" altLang="zh-CN" dirty="0"/>
          </a:p>
          <a:p>
            <a:r>
              <a:rPr lang="zh-TW" altLang="en-US" dirty="0"/>
              <a:t>第五步計算</a:t>
            </a:r>
            <a:r>
              <a:rPr lang="en-US" altLang="zh-TW" dirty="0"/>
              <a:t>y + c</a:t>
            </a:r>
            <a:r>
              <a:rPr lang="zh-TW" altLang="en-US" dirty="0"/>
              <a:t>乘</a:t>
            </a:r>
            <a:r>
              <a:rPr lang="en-US" altLang="zh-TW" dirty="0"/>
              <a:t>s1</a:t>
            </a:r>
            <a:r>
              <a:rPr lang="zh-TW" altLang="en-US" dirty="0"/>
              <a:t>得到回應值</a:t>
            </a:r>
            <a:r>
              <a:rPr lang="en-US" altLang="zh-TW" dirty="0"/>
              <a:t>z</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w-c</a:t>
            </a:r>
            <a:r>
              <a:rPr lang="zh-TW" altLang="en-US" dirty="0"/>
              <a:t>乘</a:t>
            </a:r>
            <a:r>
              <a:rPr lang="en-US" altLang="zh-TW" dirty="0"/>
              <a:t>s2</a:t>
            </a:r>
            <a:r>
              <a:rPr lang="zh-TW" altLang="en-US" dirty="0"/>
              <a:t>並取其低位元部分作為</a:t>
            </a:r>
            <a:r>
              <a:rPr lang="en-US" altLang="zh-TW" dirty="0"/>
              <a:t>r0</a:t>
            </a:r>
            <a:r>
              <a:rPr lang="zh-TW" altLang="en-US" dirty="0"/>
              <a:t>，如果</a:t>
            </a:r>
            <a:r>
              <a:rPr lang="en-US" altLang="zh-TW" dirty="0"/>
              <a:t>z</a:t>
            </a:r>
            <a:r>
              <a:rPr lang="zh-TW" altLang="en-US" dirty="0"/>
              <a:t>或者</a:t>
            </a:r>
            <a:r>
              <a:rPr lang="en-US" altLang="zh-TW" dirty="0"/>
              <a:t>r0</a:t>
            </a:r>
            <a:r>
              <a:rPr lang="zh-TW" altLang="en-US" dirty="0"/>
              <a:t>不合法則回到第三步，反之則進入第七步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第七步產生提示值，幫助驗證者可以復原</a:t>
            </a:r>
            <a:r>
              <a:rPr lang="en-US" altLang="zh-TW" dirty="0"/>
              <a:t>w1</a:t>
            </a:r>
            <a:r>
              <a:rPr lang="zh-TW" altLang="en-US" dirty="0"/>
              <a:t>，如果不合法則回到第三步，反之則進入第八步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最後將</a:t>
            </a:r>
            <a:r>
              <a:rPr lang="en-US" altLang="zh-TW" dirty="0"/>
              <a:t>c tilde</a:t>
            </a:r>
            <a:r>
              <a:rPr lang="zh-TW" altLang="en-US" dirty="0"/>
              <a:t>、回應值</a:t>
            </a:r>
            <a:r>
              <a:rPr lang="en-US" altLang="zh-TW" dirty="0"/>
              <a:t>z</a:t>
            </a:r>
            <a:r>
              <a:rPr lang="zh-TW" altLang="en-US" dirty="0"/>
              <a:t>與提示值</a:t>
            </a:r>
            <a:r>
              <a:rPr lang="en-US" altLang="zh-TW" dirty="0"/>
              <a:t>h</a:t>
            </a:r>
            <a:r>
              <a:rPr lang="zh-TW" altLang="en-US" dirty="0"/>
              <a:t>串接為簽章</a:t>
            </a:r>
            <a:r>
              <a:rPr lang="en-US" altLang="zh-TW" dirty="0"/>
              <a:t>sigma</a:t>
            </a:r>
            <a:r>
              <a:rPr lang="zh-TW" altLang="en-US" dirty="0"/>
              <a:t>輸出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灯片编号占位符 3">
            <a:extLst>
              <a:ext uri="{FF2B5EF4-FFF2-40B4-BE49-F238E27FC236}">
                <a16:creationId xmlns:a16="http://schemas.microsoft.com/office/drawing/2014/main" id="{9CC9646B-EEE9-7CA0-64DB-CCD537B4C607}"/>
              </a:ext>
            </a:extLst>
          </p:cNvPr>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133664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4455-25BF-4FFD-EE0A-A987BE03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61E91-2423-60E7-F620-D8B5886810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EFC31-9C3A-7D7D-0BAA-E6B9020AB5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這裡詳細說明</a:t>
            </a:r>
            <a:r>
              <a:rPr lang="en-US" altLang="zh-TW" dirty="0"/>
              <a:t>MLDSA</a:t>
            </a:r>
            <a:r>
              <a:rPr lang="zh-TW" altLang="en-US" dirty="0"/>
              <a:t>當中簽章驗證的演算法</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首先從公鑰</a:t>
            </a:r>
            <a:r>
              <a:rPr lang="en-US" altLang="zh-TW" dirty="0"/>
              <a:t>pk</a:t>
            </a:r>
            <a:r>
              <a:rPr lang="zh-TW" altLang="en-US" dirty="0"/>
              <a:t>以及簽章</a:t>
            </a:r>
            <a:r>
              <a:rPr lang="en-US" altLang="zh-TW" dirty="0"/>
              <a:t>sigma</a:t>
            </a:r>
            <a:r>
              <a:rPr lang="zh-TW" altLang="en-US" dirty="0"/>
              <a:t>中獲得</a:t>
            </a:r>
            <a:r>
              <a:rPr lang="en-US" altLang="zh-TW" dirty="0"/>
              <a:t>Rho</a:t>
            </a:r>
            <a:r>
              <a:rPr lang="zh-TW" altLang="en-US" dirty="0"/>
              <a:t>、</a:t>
            </a:r>
            <a:r>
              <a:rPr lang="en-US" altLang="zh-TW" dirty="0"/>
              <a:t>t1</a:t>
            </a:r>
            <a:r>
              <a:rPr lang="zh-TW" altLang="en-US" dirty="0"/>
              <a:t>和</a:t>
            </a:r>
            <a:r>
              <a:rPr lang="en-US" altLang="zh-TW" dirty="0"/>
              <a:t>c tilde</a:t>
            </a:r>
            <a:r>
              <a:rPr lang="zh-TW" altLang="en-US" dirty="0"/>
              <a:t>等資料</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第二步透過公鑰種子</a:t>
            </a:r>
            <a:r>
              <a:rPr lang="en-US" altLang="zh-TW" dirty="0"/>
              <a:t>Rho</a:t>
            </a:r>
            <a:r>
              <a:rPr lang="zh-TW" altLang="en-US" dirty="0"/>
              <a:t>產生矩陣</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第三步將公鑰</a:t>
            </a:r>
            <a:r>
              <a:rPr lang="en-US" altLang="zh-TW" dirty="0"/>
              <a:t>pk</a:t>
            </a:r>
            <a:r>
              <a:rPr lang="zh-TW" altLang="en-US" dirty="0"/>
              <a:t>產生公鑰摘要</a:t>
            </a:r>
            <a:r>
              <a:rPr lang="en-US" altLang="zh-TW" dirty="0"/>
              <a: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第四步將公鑰摘要與訊息串接得到訊息摘要</a:t>
            </a:r>
            <a:r>
              <a:rPr lang="en-US" altLang="zh-TW" dirty="0"/>
              <a:t>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第五步透過</a:t>
            </a:r>
            <a:r>
              <a:rPr lang="en-US" altLang="zh-TW" dirty="0" err="1"/>
              <a:t>SampleInBall</a:t>
            </a:r>
            <a:r>
              <a:rPr lang="zh-TW" altLang="en-US" dirty="0"/>
              <a:t>將</a:t>
            </a:r>
            <a:r>
              <a:rPr lang="en-US" altLang="zh-TW" dirty="0"/>
              <a:t>c</a:t>
            </a:r>
            <a:r>
              <a:rPr lang="zh-TW" altLang="en-US" dirty="0"/>
              <a:t> </a:t>
            </a:r>
            <a:r>
              <a:rPr lang="en-US" altLang="zh-TW" dirty="0"/>
              <a:t>tilde</a:t>
            </a:r>
            <a:r>
              <a:rPr lang="zh-TW" altLang="en-US" dirty="0"/>
              <a:t>進行採樣獲得挑戰值</a:t>
            </a:r>
            <a:r>
              <a:rPr lang="en-US" altLang="zh-TW"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第六步計算</a:t>
            </a:r>
            <a:r>
              <a:rPr lang="en-US" altLang="zh-TW" dirty="0"/>
              <a:t>A</a:t>
            </a:r>
            <a:r>
              <a:rPr lang="zh-TW" altLang="en-US" dirty="0"/>
              <a:t>乘</a:t>
            </a:r>
            <a:r>
              <a:rPr lang="en-US" altLang="zh-TW" dirty="0"/>
              <a:t>z</a:t>
            </a:r>
            <a:r>
              <a:rPr lang="zh-TW" altLang="en-US" dirty="0"/>
              <a:t>減掉</a:t>
            </a:r>
            <a:r>
              <a:rPr lang="en-US" altLang="zh-TW" dirty="0"/>
              <a:t>c</a:t>
            </a:r>
            <a:r>
              <a:rPr lang="zh-TW" altLang="en-US" dirty="0"/>
              <a:t>乘上</a:t>
            </a:r>
            <a:r>
              <a:rPr lang="en-US" altLang="zh-TW" dirty="0"/>
              <a:t>t1</a:t>
            </a:r>
            <a:r>
              <a:rPr lang="zh-TW" altLang="en-US" dirty="0"/>
              <a:t>再乘上</a:t>
            </a:r>
            <a:r>
              <a:rPr lang="en-US" altLang="zh-TW" dirty="0"/>
              <a:t>2</a:t>
            </a:r>
            <a:r>
              <a:rPr lang="zh-TW" altLang="en-US" dirty="0"/>
              <a:t>的</a:t>
            </a:r>
            <a:r>
              <a:rPr lang="en-US" altLang="zh-TW" dirty="0"/>
              <a:t>d</a:t>
            </a:r>
            <a:r>
              <a:rPr lang="zh-TW" altLang="en-US" dirty="0"/>
              <a:t>次方進而得到</a:t>
            </a:r>
            <a:r>
              <a:rPr lang="en-US" altLang="zh-TW" dirty="0"/>
              <a:t>w prime</a:t>
            </a:r>
            <a:r>
              <a:rPr lang="zh-TW" altLang="en-US" dirty="0"/>
              <a:t>近似值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第七步透過提示值</a:t>
            </a:r>
            <a:r>
              <a:rPr lang="en-US" altLang="zh-TW" dirty="0"/>
              <a:t>h</a:t>
            </a:r>
            <a:r>
              <a:rPr lang="zh-TW" altLang="en-US" dirty="0"/>
              <a:t>重建</a:t>
            </a:r>
            <a:r>
              <a:rPr lang="en-US" altLang="zh-TW" dirty="0"/>
              <a:t>w prime</a:t>
            </a:r>
            <a:r>
              <a:rPr lang="zh-TW" altLang="en-US" dirty="0"/>
              <a:t>近似值得到</a:t>
            </a:r>
            <a:r>
              <a:rPr lang="en-US" altLang="zh-TW" dirty="0"/>
              <a:t>w 1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第八步將訊息摘要</a:t>
            </a:r>
            <a:r>
              <a:rPr lang="en-US" altLang="zh-TW" dirty="0"/>
              <a:t>mu</a:t>
            </a:r>
            <a:r>
              <a:rPr lang="zh-TW" altLang="en-US" dirty="0"/>
              <a:t>與</a:t>
            </a:r>
            <a:r>
              <a:rPr lang="en-US" altLang="zh-TW" dirty="0"/>
              <a:t>w1prime</a:t>
            </a:r>
            <a:r>
              <a:rPr lang="zh-TW" altLang="en-US" dirty="0"/>
              <a:t>串接後進行</a:t>
            </a:r>
            <a:r>
              <a:rPr lang="en-US" altLang="zh-TW" dirty="0"/>
              <a:t>hash</a:t>
            </a:r>
            <a:r>
              <a:rPr lang="zh-TW" altLang="en-US" dirty="0"/>
              <a:t>得到</a:t>
            </a:r>
            <a:r>
              <a:rPr lang="en-US" altLang="zh-TW" dirty="0"/>
              <a:t>c</a:t>
            </a:r>
            <a:r>
              <a:rPr lang="zh-TW" altLang="en-US" dirty="0"/>
              <a:t> </a:t>
            </a:r>
            <a:r>
              <a:rPr lang="en-US" altLang="zh-TW" dirty="0"/>
              <a:t>tile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第九步比較</a:t>
            </a:r>
            <a:r>
              <a:rPr lang="en-US" altLang="zh-TW" dirty="0"/>
              <a:t>c tilde prime</a:t>
            </a:r>
            <a:r>
              <a:rPr lang="zh-TW" altLang="en-US" dirty="0"/>
              <a:t>與原本的</a:t>
            </a:r>
            <a:r>
              <a:rPr lang="en-US" altLang="zh-TW" dirty="0"/>
              <a:t>c tilde</a:t>
            </a:r>
            <a:r>
              <a:rPr lang="zh-TW" altLang="en-US" dirty="0"/>
              <a:t>兩者的值，若相同則代表簽章驗證成功，反之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a:extLst>
              <a:ext uri="{FF2B5EF4-FFF2-40B4-BE49-F238E27FC236}">
                <a16:creationId xmlns:a16="http://schemas.microsoft.com/office/drawing/2014/main" id="{2A41ACF4-4C8D-FD00-992D-0A87692A220D}"/>
              </a:ext>
            </a:extLst>
          </p:cNvPr>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150321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14</a:t>
            </a:fld>
            <a:endParaRPr lang="zh-CN" altLang="en-US"/>
          </a:p>
        </p:txBody>
      </p:sp>
    </p:spTree>
    <p:extLst>
      <p:ext uri="{BB962C8B-B14F-4D97-AF65-F5344CB8AC3E}">
        <p14:creationId xmlns:p14="http://schemas.microsoft.com/office/powerpoint/2010/main" val="168590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15</a:t>
            </a:fld>
            <a:endParaRPr lang="zh-CN" altLang="en-US"/>
          </a:p>
        </p:txBody>
      </p:sp>
    </p:spTree>
    <p:extLst>
      <p:ext uri="{BB962C8B-B14F-4D97-AF65-F5344CB8AC3E}">
        <p14:creationId xmlns:p14="http://schemas.microsoft.com/office/powerpoint/2010/main" val="323698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這張圖展示了我們系統的 </a:t>
            </a:r>
            <a:r>
              <a:rPr lang="en-US" altLang="zh-TW" dirty="0"/>
              <a:t>AXI </a:t>
            </a:r>
            <a:r>
              <a:rPr lang="zh-TW" altLang="en-US" dirty="0"/>
              <a:t>介面整合架構，分為三個主要區塊：</a:t>
            </a:r>
            <a:r>
              <a:rPr lang="en-US" altLang="zh-TW" dirty="0"/>
              <a:t>AXI4-Lite</a:t>
            </a:r>
            <a:r>
              <a:rPr lang="zh-TW" altLang="en-US" dirty="0"/>
              <a:t>、</a:t>
            </a:r>
            <a:r>
              <a:rPr lang="en-US" altLang="zh-TW" dirty="0"/>
              <a:t>AXI4-Stream Input</a:t>
            </a:r>
            <a:r>
              <a:rPr lang="zh-TW" altLang="en-US" dirty="0"/>
              <a:t>，以及 </a:t>
            </a:r>
            <a:r>
              <a:rPr lang="en-US" altLang="zh-TW" dirty="0"/>
              <a:t>AXI4-Stream Output</a:t>
            </a:r>
            <a:r>
              <a:rPr lang="zh-TW" altLang="en-US" dirty="0"/>
              <a:t>。</a:t>
            </a:r>
          </a:p>
          <a:p>
            <a:r>
              <a:rPr lang="zh-TW" altLang="en-US" dirty="0"/>
              <a:t>首先，</a:t>
            </a:r>
            <a:r>
              <a:rPr lang="en-US" altLang="zh-TW" b="1" dirty="0"/>
              <a:t>AXI4-Lite</a:t>
            </a:r>
            <a:r>
              <a:rPr lang="zh-TW" altLang="en-US" dirty="0"/>
              <a:t> 介面主要負責控制訊號的傳送，也就是像 </a:t>
            </a:r>
            <a:r>
              <a:rPr lang="en-US" altLang="zh-TW" dirty="0"/>
              <a:t>start</a:t>
            </a:r>
            <a:r>
              <a:rPr lang="zh-TW" altLang="en-US" dirty="0"/>
              <a:t>、</a:t>
            </a:r>
            <a:r>
              <a:rPr lang="en-US" altLang="zh-TW" dirty="0"/>
              <a:t>mode </a:t>
            </a:r>
            <a:r>
              <a:rPr lang="zh-TW" altLang="en-US" dirty="0"/>
              <a:t>等指令設定，透過標準的寫入與讀取通道與外部溝通。</a:t>
            </a:r>
          </a:p>
          <a:p>
            <a:r>
              <a:rPr lang="zh-TW" altLang="en-US" dirty="0"/>
              <a:t>再來，我們的 </a:t>
            </a:r>
            <a:r>
              <a:rPr lang="en-US" altLang="zh-TW" b="1" dirty="0"/>
              <a:t>AXI4-Stream </a:t>
            </a:r>
            <a:r>
              <a:rPr lang="zh-TW" altLang="en-US" b="1" dirty="0"/>
              <a:t>輸入</a:t>
            </a:r>
            <a:r>
              <a:rPr lang="zh-TW" altLang="en-US" dirty="0"/>
              <a:t>採用雙通道設計：</a:t>
            </a:r>
          </a:p>
          <a:p>
            <a:r>
              <a:rPr lang="zh-TW" altLang="en-US" dirty="0"/>
              <a:t>第一組通道 </a:t>
            </a:r>
            <a:r>
              <a:rPr lang="en-US" altLang="zh-TW" dirty="0" err="1"/>
              <a:t>s_axis_a</a:t>
            </a:r>
            <a:r>
              <a:rPr lang="en-US" altLang="zh-TW" dirty="0"/>
              <a:t> </a:t>
            </a:r>
            <a:r>
              <a:rPr lang="zh-TW" altLang="en-US" dirty="0"/>
              <a:t>專門提供輸入給 </a:t>
            </a:r>
            <a:r>
              <a:rPr lang="en-US" altLang="zh-TW" dirty="0"/>
              <a:t>Keccak </a:t>
            </a:r>
            <a:r>
              <a:rPr lang="zh-TW" altLang="en-US" dirty="0"/>
              <a:t>雜湊核心，通常用於訊息雜湊或隨機種子擴展。</a:t>
            </a:r>
          </a:p>
          <a:p>
            <a:r>
              <a:rPr lang="zh-TW" altLang="en-US" dirty="0"/>
              <a:t>第二組 </a:t>
            </a:r>
            <a:r>
              <a:rPr lang="en-US" altLang="zh-TW" dirty="0" err="1"/>
              <a:t>s_axis_b</a:t>
            </a:r>
            <a:r>
              <a:rPr lang="en-US" altLang="zh-TW" dirty="0"/>
              <a:t> </a:t>
            </a:r>
            <a:r>
              <a:rPr lang="zh-TW" altLang="en-US" dirty="0"/>
              <a:t>則是供應其他主要計算所需的資料，例如私鑰、多項式等。</a:t>
            </a:r>
          </a:p>
          <a:p>
            <a:r>
              <a:rPr lang="zh-TW" altLang="en-US" dirty="0"/>
              <a:t>最後，</a:t>
            </a:r>
            <a:r>
              <a:rPr lang="en-US" altLang="zh-TW" b="1" dirty="0"/>
              <a:t>AXI4-Stream Output</a:t>
            </a:r>
            <a:r>
              <a:rPr lang="zh-TW" altLang="en-US" dirty="0"/>
              <a:t> 用來將計算結果輸出，包括產生的公鑰、私鑰、簽章資料，甚至是驗證結果等，都是經由 </a:t>
            </a:r>
            <a:r>
              <a:rPr lang="en-US" altLang="zh-TW" dirty="0" err="1"/>
              <a:t>m_axis</a:t>
            </a:r>
            <a:r>
              <a:rPr lang="en-US" altLang="zh-TW" dirty="0"/>
              <a:t> </a:t>
            </a:r>
            <a:r>
              <a:rPr lang="zh-TW" altLang="en-US" dirty="0"/>
              <a:t>通道串流輸出。</a:t>
            </a:r>
            <a:endParaRPr lang="en-US" altLang="zh-TW"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80596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17</a:t>
            </a:fld>
            <a:endParaRPr lang="zh-CN" altLang="en-US"/>
          </a:p>
        </p:txBody>
      </p:sp>
    </p:spTree>
    <p:extLst>
      <p:ext uri="{BB962C8B-B14F-4D97-AF65-F5344CB8AC3E}">
        <p14:creationId xmlns:p14="http://schemas.microsoft.com/office/powerpoint/2010/main" val="37463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r>
              <a:rPr lang="zh-TW" altLang="en-US" dirty="0"/>
              <a:t>這邊先介紹</a:t>
            </a:r>
            <a:r>
              <a:rPr lang="en-US" altLang="zh-TW" dirty="0"/>
              <a:t>SHA3</a:t>
            </a:r>
            <a:r>
              <a:rPr lang="zh-TW" altLang="en-US" dirty="0"/>
              <a:t>的五個特性，有</a:t>
            </a:r>
            <a:r>
              <a:rPr lang="zh-TW" altLang="en-US" b="1" dirty="0"/>
              <a:t>可變長度輸入與輸出、強碰撞防禦、原像防禦、第二原像防禦、假亂數性</a:t>
            </a:r>
            <a:endParaRPr lang="en-US" altLang="zh-TW" b="1" dirty="0"/>
          </a:p>
          <a:p>
            <a:endParaRPr lang="en-US" altLang="zh-TW" b="1" dirty="0"/>
          </a:p>
          <a:p>
            <a:r>
              <a:rPr lang="zh-TW" altLang="en-US" b="0" dirty="0"/>
              <a:t>再</a:t>
            </a:r>
            <a:r>
              <a:rPr lang="en-US" altLang="zh-TW" b="0" dirty="0"/>
              <a:t>SHA3</a:t>
            </a:r>
            <a:r>
              <a:rPr lang="zh-TW" altLang="en-US" b="0" dirty="0"/>
              <a:t>當中有分為兩大類型函數，一種是加密雜湊函數，而另外一種是可擴展輸出函數，兩者最大的區別就是加密雜湊函數的輸出是固定的，而可擴展輸出函數輸出長度是可以自訂的，那在</a:t>
            </a:r>
            <a:r>
              <a:rPr lang="en-US" altLang="zh-TW" b="0" dirty="0"/>
              <a:t>MLDSA</a:t>
            </a:r>
            <a:r>
              <a:rPr lang="zh-TW" altLang="en-US" b="0" dirty="0"/>
              <a:t>當中主要是使用可擴展輸出函數的</a:t>
            </a:r>
            <a:r>
              <a:rPr lang="en-US" altLang="zh-TW" b="0" dirty="0"/>
              <a:t>shake128</a:t>
            </a:r>
            <a:r>
              <a:rPr lang="zh-TW" altLang="en-US" b="0" dirty="0"/>
              <a:t>與</a:t>
            </a:r>
            <a:r>
              <a:rPr lang="en-US" altLang="zh-TW" b="0" dirty="0"/>
              <a:t>shake256</a:t>
            </a:r>
            <a:r>
              <a:rPr lang="zh-TW" altLang="en-US" b="0" dirty="0"/>
              <a:t>，在硬體架構上也是針對這兩個函數去特別設計。</a:t>
            </a:r>
            <a:endParaRPr lang="en-US" altLang="zh-TW" b="0" dirty="0"/>
          </a:p>
          <a:p>
            <a:r>
              <a:rPr lang="en-US" altLang="zh-TW" b="0" dirty="0"/>
              <a:t>---------------------------------------------------------------------------------------------------------------</a:t>
            </a:r>
          </a:p>
          <a:p>
            <a:endParaRPr lang="en-US" altLang="zh-TW" dirty="0"/>
          </a:p>
          <a:p>
            <a:endParaRPr lang="en-US" altLang="zh-TW" dirty="0"/>
          </a:p>
          <a:p>
            <a:endParaRPr lang="en-US" altLang="zh-TW" dirty="0"/>
          </a:p>
          <a:p>
            <a:r>
              <a:rPr lang="zh-TW" altLang="en-US" b="1" dirty="0"/>
              <a:t>可變長度輸入與輸出</a:t>
            </a:r>
            <a:r>
              <a:rPr lang="zh-TW" altLang="en-US" dirty="0"/>
              <a:t>，</a:t>
            </a:r>
            <a:r>
              <a:rPr lang="en-US" altLang="zh-TW" dirty="0"/>
              <a:t>SHA-3 </a:t>
            </a:r>
            <a:r>
              <a:rPr lang="zh-TW" altLang="en-US" dirty="0"/>
              <a:t>支援處理任意長度的訊息。</a:t>
            </a:r>
          </a:p>
          <a:p>
            <a:r>
              <a:rPr lang="zh-TW" altLang="en-US" b="1" dirty="0"/>
              <a:t>強碰撞防禦</a:t>
            </a:r>
            <a:r>
              <a:rPr lang="zh-TW" altLang="en-US" dirty="0"/>
              <a:t>（</a:t>
            </a:r>
            <a:r>
              <a:rPr lang="en-US" altLang="zh-TW" dirty="0"/>
              <a:t>Collision Resistance</a:t>
            </a:r>
            <a:r>
              <a:rPr lang="zh-TW" altLang="en-US" dirty="0"/>
              <a:t>），代表幾乎不可能找到兩筆不同的資料，它們的雜湊值卻一樣。</a:t>
            </a:r>
          </a:p>
          <a:p>
            <a:r>
              <a:rPr lang="zh-TW" altLang="en-US" b="1" dirty="0"/>
              <a:t>原像防禦</a:t>
            </a:r>
            <a:r>
              <a:rPr lang="zh-TW" altLang="en-US" dirty="0"/>
              <a:t>（</a:t>
            </a:r>
            <a:r>
              <a:rPr lang="en-US" altLang="zh-TW" dirty="0"/>
              <a:t>Preimage Resistance</a:t>
            </a:r>
            <a:r>
              <a:rPr lang="zh-TW" altLang="en-US" dirty="0"/>
              <a:t>），也就是說，從雜湊值反推回原始資料是非常困難的。</a:t>
            </a:r>
          </a:p>
          <a:p>
            <a:r>
              <a:rPr lang="zh-TW" altLang="en-US" b="1" dirty="0"/>
              <a:t>第二原像防禦</a:t>
            </a:r>
            <a:r>
              <a:rPr lang="zh-TW" altLang="en-US" dirty="0"/>
              <a:t>（</a:t>
            </a:r>
            <a:r>
              <a:rPr lang="en-US" altLang="zh-TW" dirty="0"/>
              <a:t>Second Preimage Resistance</a:t>
            </a:r>
            <a:r>
              <a:rPr lang="zh-TW" altLang="en-US" dirty="0"/>
              <a:t>），當給定一筆資料時，要找到另一筆資料雜湊值相同也幾乎不可能。</a:t>
            </a:r>
          </a:p>
          <a:p>
            <a:r>
              <a:rPr lang="zh-TW" altLang="en-US" b="1" dirty="0"/>
              <a:t>假亂數性</a:t>
            </a:r>
            <a:r>
              <a:rPr lang="zh-TW" altLang="en-US" dirty="0"/>
              <a:t>（</a:t>
            </a:r>
            <a:r>
              <a:rPr lang="en-US" altLang="zh-TW" dirty="0" err="1"/>
              <a:t>Pseudorandomness</a:t>
            </a:r>
            <a:r>
              <a:rPr lang="zh-TW" altLang="en-US" dirty="0"/>
              <a:t>），代表雜湊輸出在統計上具有隨機性，無法預測。</a:t>
            </a:r>
          </a:p>
          <a:p>
            <a:r>
              <a:rPr lang="zh-TW" altLang="en-US" dirty="0"/>
              <a:t>接著我們看表格的下半部，這裡分為兩大類：</a:t>
            </a:r>
          </a:p>
          <a:p>
            <a:r>
              <a:rPr lang="zh-TW" altLang="en-US" dirty="0"/>
              <a:t>前四列是屬於 </a:t>
            </a:r>
            <a:r>
              <a:rPr lang="zh-TW" altLang="en-US" b="1" dirty="0"/>
              <a:t>加密雜湊函數</a:t>
            </a:r>
            <a:r>
              <a:rPr lang="zh-TW" altLang="en-US" dirty="0"/>
              <a:t>（</a:t>
            </a:r>
            <a:r>
              <a:rPr lang="en-US" altLang="zh-TW" dirty="0"/>
              <a:t>Cryptographic Hash Function</a:t>
            </a:r>
            <a:r>
              <a:rPr lang="zh-TW" altLang="en-US" dirty="0"/>
              <a:t>），像是 </a:t>
            </a:r>
            <a:r>
              <a:rPr lang="en-US" altLang="zh-TW" dirty="0"/>
              <a:t>SHA3-224</a:t>
            </a:r>
            <a:r>
              <a:rPr lang="zh-TW" altLang="en-US" dirty="0"/>
              <a:t>、</a:t>
            </a:r>
            <a:r>
              <a:rPr lang="en-US" altLang="zh-TW" dirty="0"/>
              <a:t>SHA3-256 </a:t>
            </a:r>
            <a:r>
              <a:rPr lang="zh-TW" altLang="en-US" dirty="0"/>
              <a:t>等，它們的輸出長度是固定的。</a:t>
            </a:r>
          </a:p>
          <a:p>
            <a:r>
              <a:rPr lang="zh-TW" altLang="en-US" dirty="0"/>
              <a:t>最後兩列是屬於 </a:t>
            </a:r>
            <a:r>
              <a:rPr lang="zh-TW" altLang="en-US" b="1" dirty="0"/>
              <a:t>可擴展輸出函數</a:t>
            </a:r>
            <a:r>
              <a:rPr lang="zh-TW" altLang="en-US" dirty="0"/>
              <a:t>（</a:t>
            </a:r>
            <a:r>
              <a:rPr lang="en-US" altLang="zh-TW" dirty="0"/>
              <a:t>Extendable Output Function</a:t>
            </a:r>
            <a:r>
              <a:rPr lang="zh-TW" altLang="en-US" dirty="0"/>
              <a:t>），像是 </a:t>
            </a:r>
            <a:r>
              <a:rPr lang="en-US" altLang="zh-TW" dirty="0"/>
              <a:t>SHAKE128 </a:t>
            </a:r>
            <a:r>
              <a:rPr lang="zh-TW" altLang="en-US" dirty="0"/>
              <a:t>和 </a:t>
            </a:r>
            <a:r>
              <a:rPr lang="en-US" altLang="zh-TW" dirty="0"/>
              <a:t>SHAKE256</a:t>
            </a:r>
            <a:r>
              <a:rPr lang="zh-TW" altLang="en-US" dirty="0"/>
              <a:t>，它們的輸出長度是可以自訂的，這在很多密碼應用裡面非常實用。</a:t>
            </a:r>
          </a:p>
          <a:p>
            <a:r>
              <a:rPr lang="zh-TW" altLang="en-US" dirty="0"/>
              <a:t>每個函數對應的安全強度會根據輸出長度有所不同，像 </a:t>
            </a:r>
            <a:r>
              <a:rPr lang="en-US" altLang="zh-TW" dirty="0"/>
              <a:t>SHA3-256 </a:t>
            </a:r>
            <a:r>
              <a:rPr lang="zh-TW" altLang="en-US" dirty="0"/>
              <a:t>的碰撞強度就是 </a:t>
            </a:r>
            <a:r>
              <a:rPr lang="en-US" altLang="zh-TW" dirty="0"/>
              <a:t>128 bit</a:t>
            </a:r>
            <a:r>
              <a:rPr lang="zh-TW" altLang="en-US" dirty="0"/>
              <a:t>，原像與第二原像都是 </a:t>
            </a:r>
            <a:r>
              <a:rPr lang="en-US" altLang="zh-TW" dirty="0"/>
              <a:t>256 bit</a:t>
            </a:r>
            <a:r>
              <a:rPr lang="zh-TW" altLang="en-US" dirty="0"/>
              <a:t>。至於 </a:t>
            </a:r>
            <a:r>
              <a:rPr lang="en-US" altLang="zh-TW" dirty="0"/>
              <a:t>SHAKE </a:t>
            </a:r>
            <a:r>
              <a:rPr lang="zh-TW" altLang="en-US" dirty="0"/>
              <a:t>系列，則會根據實際輸出長度 </a:t>
            </a:r>
            <a:r>
              <a:rPr lang="en-US" altLang="zh-TW" dirty="0"/>
              <a:t>d </a:t>
            </a:r>
            <a:r>
              <a:rPr lang="zh-TW" altLang="en-US" dirty="0"/>
              <a:t>來計算強度，比如 </a:t>
            </a:r>
            <a:r>
              <a:rPr lang="en-US" altLang="zh-TW" dirty="0"/>
              <a:t>SHAKE256 </a:t>
            </a:r>
            <a:r>
              <a:rPr lang="zh-TW" altLang="en-US" dirty="0"/>
              <a:t>最多可以給到 </a:t>
            </a:r>
            <a:r>
              <a:rPr lang="en-US" altLang="zh-TW" dirty="0"/>
              <a:t>256-bit </a:t>
            </a:r>
            <a:r>
              <a:rPr lang="zh-TW" altLang="en-US" dirty="0"/>
              <a:t>的安全性。</a:t>
            </a:r>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SHA-3 </a:t>
            </a:r>
            <a:r>
              <a:rPr lang="zh-TW" altLang="en-US" dirty="0"/>
              <a:t>的核心雜湊結構，也就是 </a:t>
            </a:r>
            <a:r>
              <a:rPr lang="en-US" altLang="zh-TW" dirty="0"/>
              <a:t>KECCAK</a:t>
            </a:r>
            <a:r>
              <a:rPr lang="zh-TW" altLang="en-US" dirty="0"/>
              <a:t>函數，當中</a:t>
            </a:r>
            <a:r>
              <a:rPr lang="en-US" altLang="zh-TW" dirty="0"/>
              <a:t>M</a:t>
            </a:r>
            <a:r>
              <a:rPr lang="zh-TW" altLang="en-US" dirty="0"/>
              <a:t>代表輸入訊息，</a:t>
            </a:r>
            <a:r>
              <a:rPr lang="en-US" altLang="zh-TW" dirty="0"/>
              <a:t>d</a:t>
            </a:r>
            <a:r>
              <a:rPr lang="zh-TW" altLang="en-US" dirty="0"/>
              <a:t>代表輸出長度，</a:t>
            </a:r>
            <a:r>
              <a:rPr lang="en-US" altLang="zh-TW" dirty="0"/>
              <a:t>c</a:t>
            </a:r>
            <a:r>
              <a:rPr lang="zh-TW" altLang="en-US" dirty="0"/>
              <a:t>為輸出長度</a:t>
            </a:r>
            <a:r>
              <a:rPr lang="en-US" altLang="zh-TW" dirty="0"/>
              <a:t>d</a:t>
            </a:r>
            <a:r>
              <a:rPr lang="zh-TW" altLang="en-US" dirty="0"/>
              <a:t>的兩倍，搭配 </a:t>
            </a:r>
            <a:r>
              <a:rPr lang="en-US" altLang="zh-TW" dirty="0"/>
              <a:t>pad10*1 </a:t>
            </a:r>
            <a:r>
              <a:rPr lang="zh-TW" altLang="en-US" dirty="0"/>
              <a:t>做 </a:t>
            </a:r>
            <a:r>
              <a:rPr lang="en-US" altLang="zh-TW" dirty="0"/>
              <a:t>padding</a:t>
            </a:r>
            <a:r>
              <a:rPr lang="zh-TW" altLang="en-US" dirty="0"/>
              <a:t>，透過海綿架構的吸收與擠壓兩階段處理資料。左下角列出各種 </a:t>
            </a:r>
            <a:r>
              <a:rPr lang="en-US" altLang="zh-TW" dirty="0"/>
              <a:t>SHA-3 </a:t>
            </a:r>
            <a:r>
              <a:rPr lang="zh-TW" altLang="en-US" dirty="0"/>
              <a:t>函數對應的參數範例，</a:t>
            </a:r>
            <a:r>
              <a:rPr lang="zh-TW" altLang="en-US" b="1" dirty="0"/>
              <a:t>加密雜湊函數會的</a:t>
            </a:r>
            <a:r>
              <a:rPr lang="zh-TW" altLang="en-US" dirty="0"/>
              <a:t>後綴位元是</a:t>
            </a:r>
            <a:r>
              <a:rPr lang="en-US" altLang="zh-TW" dirty="0"/>
              <a:t>01</a:t>
            </a:r>
            <a:r>
              <a:rPr lang="zh-TW" altLang="en-US" dirty="0"/>
              <a:t>；</a:t>
            </a:r>
            <a:r>
              <a:rPr lang="zh-TW" altLang="en-US" b="1" dirty="0"/>
              <a:t>可擴展輸出函數</a:t>
            </a:r>
            <a:r>
              <a:rPr lang="zh-TW" altLang="en-US" dirty="0"/>
              <a:t>則是加上</a:t>
            </a:r>
            <a:r>
              <a:rPr lang="en-US" altLang="zh-TW" dirty="0"/>
              <a:t>1111</a:t>
            </a:r>
            <a:r>
              <a:rPr lang="zh-TW" altLang="en-US" dirty="0"/>
              <a:t>。後綴是為了 </a:t>
            </a:r>
            <a:r>
              <a:rPr lang="en-US" altLang="zh-TW" dirty="0"/>
              <a:t>domain separation</a:t>
            </a:r>
            <a:r>
              <a:rPr lang="zh-TW" altLang="en-US" dirty="0"/>
              <a:t>，避免不同應用產生相同雜湊值。</a:t>
            </a:r>
          </a:p>
          <a:p>
            <a:endParaRPr lang="en-US" altLang="zh-TW" dirty="0"/>
          </a:p>
          <a:p>
            <a:r>
              <a:rPr lang="zh-TW" altLang="en-US" dirty="0"/>
              <a:t>前面提到</a:t>
            </a:r>
            <a:r>
              <a:rPr lang="en-US" altLang="zh-TW" dirty="0"/>
              <a:t>KECCAK-p[1600, 24] </a:t>
            </a:r>
            <a:r>
              <a:rPr lang="zh-TW" altLang="en-US" dirty="0"/>
              <a:t>，當中的基礎是三個參數：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。接著是 </a:t>
            </a:r>
            <a:r>
              <a:rPr lang="en-US" altLang="zh-TW" dirty="0"/>
              <a:t>w</a:t>
            </a:r>
            <a:r>
              <a:rPr lang="zh-TW" altLang="en-US" dirty="0"/>
              <a:t>，它代表的是每個 </a:t>
            </a:r>
            <a:r>
              <a:rPr lang="en-US" altLang="zh-TW" dirty="0"/>
              <a:t>lane </a:t>
            </a:r>
            <a:r>
              <a:rPr lang="zh-TW" altLang="en-US" dirty="0"/>
              <a:t>的寬度，由 </a:t>
            </a:r>
            <a:r>
              <a:rPr lang="en-US" altLang="zh-TW" dirty="0"/>
              <a:t>b </a:t>
            </a:r>
            <a:r>
              <a:rPr lang="zh-TW" altLang="en-US" dirty="0"/>
              <a:t>除以 </a:t>
            </a:r>
            <a:r>
              <a:rPr lang="en-US" altLang="zh-TW" dirty="0"/>
              <a:t>25 </a:t>
            </a:r>
            <a:r>
              <a:rPr lang="zh-TW" altLang="en-US" dirty="0"/>
              <a:t>得到的，所以 </a:t>
            </a:r>
            <a:r>
              <a:rPr lang="en-US" altLang="zh-TW" dirty="0"/>
              <a:t>w = b / 25 = 64</a:t>
            </a:r>
            <a:r>
              <a:rPr lang="zh-TW" altLang="en-US" dirty="0"/>
              <a:t>。再來是 </a:t>
            </a:r>
            <a:r>
              <a:rPr lang="en-US" altLang="zh-TW" dirty="0"/>
              <a:t>l</a:t>
            </a:r>
            <a:r>
              <a:rPr lang="zh-TW" altLang="en-US" dirty="0"/>
              <a:t>，它是 </a:t>
            </a:r>
            <a:r>
              <a:rPr lang="en-US" altLang="zh-TW" dirty="0"/>
              <a:t>w </a:t>
            </a:r>
            <a:r>
              <a:rPr lang="zh-TW" altLang="en-US" dirty="0"/>
              <a:t>以二為底的對數，</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t>---------------------------------------------------------------------------------------------------------------</a:t>
            </a:r>
          </a:p>
          <a:p>
            <a:endParaRPr lang="en-US" altLang="zh-TW" dirty="0"/>
          </a:p>
          <a:p>
            <a:endParaRPr lang="zh-TW" altLang="en-US" dirty="0"/>
          </a:p>
          <a:p>
            <a:r>
              <a:rPr lang="zh-TW" altLang="en-US" dirty="0"/>
              <a:t>最後右下角列出各種 </a:t>
            </a:r>
            <a:r>
              <a:rPr lang="en-US" altLang="zh-TW" dirty="0"/>
              <a:t>SHA-3 </a:t>
            </a:r>
            <a:r>
              <a:rPr lang="zh-TW" altLang="en-US" dirty="0"/>
              <a:t>函數對應的參數範例，例如 </a:t>
            </a:r>
            <a:r>
              <a:rPr lang="en-US" altLang="zh-TW" dirty="0"/>
              <a:t>SHA3-256 </a:t>
            </a:r>
            <a:r>
              <a:rPr lang="zh-TW" altLang="en-US" dirty="0"/>
              <a:t>就是 </a:t>
            </a:r>
            <a:r>
              <a:rPr lang="en-US" altLang="zh-TW" dirty="0"/>
              <a:t>KECCAK[512] </a:t>
            </a:r>
            <a:r>
              <a:rPr lang="zh-TW" altLang="en-US" dirty="0"/>
              <a:t>加上兩個後綴位元 </a:t>
            </a:r>
            <a:r>
              <a:rPr lang="en-US" altLang="zh-TW" dirty="0"/>
              <a:t>01</a:t>
            </a:r>
            <a:r>
              <a:rPr lang="zh-TW" altLang="en-US" dirty="0"/>
              <a:t>；而 </a:t>
            </a:r>
            <a:r>
              <a:rPr lang="en-US" altLang="zh-TW" dirty="0"/>
              <a:t>SHAKE256 </a:t>
            </a:r>
            <a:r>
              <a:rPr lang="zh-TW" altLang="en-US" dirty="0"/>
              <a:t>則是 </a:t>
            </a:r>
            <a:r>
              <a:rPr lang="en-US" altLang="zh-TW" dirty="0"/>
              <a:t>KECCAK[512] </a:t>
            </a:r>
            <a:r>
              <a:rPr lang="zh-TW" altLang="en-US" dirty="0"/>
              <a:t>加上四個位元 </a:t>
            </a:r>
            <a:r>
              <a:rPr lang="en-US" altLang="zh-TW" dirty="0"/>
              <a:t>1111</a:t>
            </a:r>
            <a:r>
              <a:rPr lang="zh-TW" altLang="en-US" dirty="0"/>
              <a:t>。這些後綴是為了 </a:t>
            </a:r>
            <a:r>
              <a:rPr lang="en-US" altLang="zh-TW" dirty="0"/>
              <a:t>domain separation</a:t>
            </a:r>
            <a:r>
              <a:rPr lang="zh-TW" altLang="en-US" dirty="0"/>
              <a:t>，也就是避免不同應用產生相同雜湊值。</a:t>
            </a:r>
          </a:p>
          <a:p>
            <a:r>
              <a:rPr lang="zh-TW" altLang="en-US" dirty="0"/>
              <a:t>整體來說，</a:t>
            </a:r>
            <a:r>
              <a:rPr lang="en-US" altLang="zh-TW" dirty="0"/>
              <a:t>b</a:t>
            </a:r>
            <a:r>
              <a:rPr lang="zh-TW" altLang="en-US" dirty="0"/>
              <a:t>、</a:t>
            </a:r>
            <a:r>
              <a:rPr lang="en-US" altLang="zh-TW" dirty="0"/>
              <a:t>w</a:t>
            </a:r>
            <a:r>
              <a:rPr lang="zh-TW" altLang="en-US" dirty="0"/>
              <a:t>、</a:t>
            </a:r>
            <a:r>
              <a:rPr lang="en-US" altLang="zh-TW" dirty="0"/>
              <a:t>l </a:t>
            </a:r>
            <a:r>
              <a:rPr lang="zh-TW" altLang="en-US" dirty="0"/>
              <a:t>這三個參數定義了 </a:t>
            </a:r>
            <a:r>
              <a:rPr lang="en-US" altLang="zh-TW" dirty="0"/>
              <a:t>KECCAK </a:t>
            </a:r>
            <a:r>
              <a:rPr lang="zh-TW" altLang="en-US" dirty="0"/>
              <a:t>核心結構的大小與行為，並且直接影響演算法的安全性與效能表現。</a:t>
            </a:r>
          </a:p>
          <a:p>
            <a:endParaRPr lang="en-US" altLang="zh-CN" dirty="0"/>
          </a:p>
          <a:p>
            <a:endParaRPr lang="en-US" altLang="zh-CN" dirty="0"/>
          </a:p>
          <a:p>
            <a:endParaRPr lang="en-US" altLang="zh-CN" dirty="0"/>
          </a:p>
          <a:p>
            <a:r>
              <a:rPr lang="zh-TW" altLang="en-US" dirty="0"/>
              <a:t>這頁簡報介紹的是 </a:t>
            </a:r>
            <a:r>
              <a:rPr lang="en-US" altLang="zh-TW" dirty="0"/>
              <a:t>SHA-3 </a:t>
            </a:r>
            <a:r>
              <a:rPr lang="zh-TW" altLang="en-US" dirty="0"/>
              <a:t>的核心雜湊結構，也就是 </a:t>
            </a:r>
            <a:r>
              <a:rPr lang="en-US" altLang="zh-TW" dirty="0"/>
              <a:t>KECCAK</a:t>
            </a:r>
            <a:r>
              <a:rPr lang="zh-TW" altLang="en-US" dirty="0"/>
              <a:t>函數，而這整個架構的基礎是三個參數：</a:t>
            </a:r>
            <a:r>
              <a:rPr lang="en-US" altLang="zh-TW" dirty="0"/>
              <a:t>b</a:t>
            </a:r>
            <a:r>
              <a:rPr lang="zh-TW" altLang="en-US" dirty="0"/>
              <a:t>、</a:t>
            </a:r>
            <a:r>
              <a:rPr lang="en-US" altLang="zh-TW" dirty="0"/>
              <a:t>w</a:t>
            </a:r>
            <a:r>
              <a:rPr lang="zh-TW" altLang="en-US" dirty="0"/>
              <a:t>、</a:t>
            </a:r>
            <a:r>
              <a:rPr lang="en-US" altLang="zh-TW" dirty="0"/>
              <a:t>l</a:t>
            </a:r>
            <a:r>
              <a:rPr lang="zh-TW" altLang="en-US" dirty="0"/>
              <a:t>。</a:t>
            </a:r>
          </a:p>
          <a:p>
            <a:r>
              <a:rPr lang="zh-TW" altLang="en-US" dirty="0"/>
              <a:t>首先，</a:t>
            </a:r>
            <a:r>
              <a:rPr lang="en-US" altLang="zh-TW" dirty="0"/>
              <a:t>b </a:t>
            </a:r>
            <a:r>
              <a:rPr lang="zh-TW" altLang="en-US" dirty="0"/>
              <a:t>是 </a:t>
            </a:r>
            <a:r>
              <a:rPr lang="en-US" altLang="zh-TW" dirty="0"/>
              <a:t>KECCAK </a:t>
            </a:r>
            <a:r>
              <a:rPr lang="zh-TW" altLang="en-US" dirty="0"/>
              <a:t>狀態的總位元數，我們這裡採用的是最常見的設定，</a:t>
            </a:r>
            <a:r>
              <a:rPr lang="en-US" altLang="zh-TW" dirty="0"/>
              <a:t>b = 1600</a:t>
            </a:r>
            <a:r>
              <a:rPr lang="zh-TW" altLang="en-US" dirty="0"/>
              <a:t>，也就是整個內部狀態有 </a:t>
            </a:r>
            <a:r>
              <a:rPr lang="en-US" altLang="zh-TW" dirty="0"/>
              <a:t>1600 </a:t>
            </a:r>
            <a:r>
              <a:rPr lang="zh-TW" altLang="en-US" dirty="0"/>
              <a:t>個 </a:t>
            </a:r>
            <a:r>
              <a:rPr lang="en-US" altLang="zh-TW" dirty="0"/>
              <a:t>bits</a:t>
            </a:r>
            <a:r>
              <a:rPr lang="zh-TW" altLang="en-US" dirty="0"/>
              <a:t>。這些位元會再被分成兩個部分：前 </a:t>
            </a:r>
            <a:r>
              <a:rPr lang="en-US" altLang="zh-TW" dirty="0"/>
              <a:t>r </a:t>
            </a:r>
            <a:r>
              <a:rPr lang="zh-TW" altLang="en-US" dirty="0"/>
              <a:t>個是 </a:t>
            </a:r>
            <a:r>
              <a:rPr lang="en-US" altLang="zh-TW" dirty="0"/>
              <a:t>rate</a:t>
            </a:r>
            <a:r>
              <a:rPr lang="zh-TW" altLang="en-US" dirty="0"/>
              <a:t>，也就是每輪可以輸入或輸出的位元數；剩下的 </a:t>
            </a:r>
            <a:r>
              <a:rPr lang="en-US" altLang="zh-TW" dirty="0"/>
              <a:t>c </a:t>
            </a:r>
            <a:r>
              <a:rPr lang="zh-TW" altLang="en-US" dirty="0"/>
              <a:t>則是 </a:t>
            </a:r>
            <a:r>
              <a:rPr lang="en-US" altLang="zh-TW" dirty="0"/>
              <a:t>capacity</a:t>
            </a:r>
            <a:r>
              <a:rPr lang="zh-TW" altLang="en-US" dirty="0"/>
              <a:t>，用來保留內部安全性。在 </a:t>
            </a:r>
            <a:r>
              <a:rPr lang="en-US" altLang="zh-TW" dirty="0"/>
              <a:t>SHAKE256 </a:t>
            </a:r>
            <a:r>
              <a:rPr lang="zh-TW" altLang="en-US" dirty="0"/>
              <a:t>中，這兩個值分別是 </a:t>
            </a:r>
            <a:r>
              <a:rPr lang="en-US" altLang="zh-TW" dirty="0"/>
              <a:t>r = 1088 </a:t>
            </a:r>
            <a:r>
              <a:rPr lang="zh-TW" altLang="en-US" dirty="0"/>
              <a:t>和 </a:t>
            </a:r>
            <a:r>
              <a:rPr lang="en-US" altLang="zh-TW" dirty="0"/>
              <a:t>c = 512</a:t>
            </a:r>
            <a:r>
              <a:rPr lang="zh-TW" altLang="en-US" dirty="0"/>
              <a:t>，加起來就是 </a:t>
            </a:r>
            <a:r>
              <a:rPr lang="en-US" altLang="zh-TW" dirty="0"/>
              <a:t>b = 1600</a:t>
            </a:r>
            <a:r>
              <a:rPr lang="zh-TW" altLang="en-US" dirty="0"/>
              <a:t>。</a:t>
            </a:r>
          </a:p>
          <a:p>
            <a:r>
              <a:rPr lang="zh-TW" altLang="en-US" dirty="0"/>
              <a:t>接著是 </a:t>
            </a:r>
            <a:r>
              <a:rPr lang="en-US" altLang="zh-TW" dirty="0"/>
              <a:t>w</a:t>
            </a:r>
            <a:r>
              <a:rPr lang="zh-TW" altLang="en-US" dirty="0"/>
              <a:t>，它代表的是每個 </a:t>
            </a:r>
            <a:r>
              <a:rPr lang="en-US" altLang="zh-TW" dirty="0"/>
              <a:t>lane </a:t>
            </a:r>
            <a:r>
              <a:rPr lang="zh-TW" altLang="en-US" dirty="0"/>
              <a:t>的寬度，或者說是單一資料通道的長度，這個值是由 </a:t>
            </a:r>
            <a:r>
              <a:rPr lang="en-US" altLang="zh-TW" dirty="0"/>
              <a:t>b </a:t>
            </a:r>
            <a:r>
              <a:rPr lang="zh-TW" altLang="en-US" dirty="0"/>
              <a:t>除以 </a:t>
            </a:r>
            <a:r>
              <a:rPr lang="en-US" altLang="zh-TW" dirty="0"/>
              <a:t>25 </a:t>
            </a:r>
            <a:r>
              <a:rPr lang="zh-TW" altLang="en-US" dirty="0"/>
              <a:t>得到的，因為 </a:t>
            </a:r>
            <a:r>
              <a:rPr lang="en-US" altLang="zh-TW" dirty="0"/>
              <a:t>KECCAK </a:t>
            </a:r>
            <a:r>
              <a:rPr lang="zh-TW" altLang="en-US" dirty="0"/>
              <a:t>的狀態是一個 </a:t>
            </a:r>
            <a:r>
              <a:rPr lang="en-US" altLang="zh-TW" dirty="0"/>
              <a:t>5×5 </a:t>
            </a:r>
            <a:r>
              <a:rPr lang="zh-TW" altLang="en-US" dirty="0"/>
              <a:t>的格子，共有 </a:t>
            </a:r>
            <a:r>
              <a:rPr lang="en-US" altLang="zh-TW" dirty="0"/>
              <a:t>25 </a:t>
            </a:r>
            <a:r>
              <a:rPr lang="zh-TW" altLang="en-US" dirty="0"/>
              <a:t>條 </a:t>
            </a:r>
            <a:r>
              <a:rPr lang="en-US" altLang="zh-TW" dirty="0"/>
              <a:t>lanes</a:t>
            </a:r>
            <a:r>
              <a:rPr lang="zh-TW" altLang="en-US" dirty="0"/>
              <a:t>，所以 </a:t>
            </a:r>
            <a:r>
              <a:rPr lang="en-US" altLang="zh-TW" dirty="0"/>
              <a:t>w = b / 25 = 64</a:t>
            </a:r>
            <a:r>
              <a:rPr lang="zh-TW" altLang="en-US" dirty="0"/>
              <a:t>。這些 </a:t>
            </a:r>
            <a:r>
              <a:rPr lang="en-US" altLang="zh-TW" dirty="0"/>
              <a:t>lane </a:t>
            </a:r>
            <a:r>
              <a:rPr lang="zh-TW" altLang="en-US" dirty="0"/>
              <a:t>會堆疊成三維的狀態陣列，也就是我們左下角圖示看到的那個 </a:t>
            </a:r>
            <a:r>
              <a:rPr lang="en-US" altLang="zh-TW" dirty="0"/>
              <a:t>cube </a:t>
            </a:r>
            <a:r>
              <a:rPr lang="zh-TW" altLang="en-US" dirty="0"/>
              <a:t>狀結構。</a:t>
            </a:r>
          </a:p>
          <a:p>
            <a:r>
              <a:rPr lang="zh-TW" altLang="en-US" dirty="0"/>
              <a:t>再來是 </a:t>
            </a:r>
            <a:r>
              <a:rPr lang="en-US" altLang="zh-TW" dirty="0"/>
              <a:t>l</a:t>
            </a:r>
            <a:r>
              <a:rPr lang="zh-TW" altLang="en-US" dirty="0"/>
              <a:t>，它是 </a:t>
            </a:r>
            <a:r>
              <a:rPr lang="en-US" altLang="zh-TW" dirty="0"/>
              <a:t>w </a:t>
            </a:r>
            <a:r>
              <a:rPr lang="zh-TW" altLang="en-US" dirty="0"/>
              <a:t>的以二為底的對數，也就是 </a:t>
            </a:r>
            <a:r>
              <a:rPr lang="en-US" altLang="zh-TW" dirty="0"/>
              <a:t>l = log₂(w)</a:t>
            </a:r>
            <a:r>
              <a:rPr lang="zh-TW" altLang="en-US" dirty="0"/>
              <a:t>。我們這邊是 </a:t>
            </a:r>
            <a:r>
              <a:rPr lang="en-US" altLang="zh-TW" dirty="0"/>
              <a:t>w = 64</a:t>
            </a:r>
            <a:r>
              <a:rPr lang="zh-TW" altLang="en-US" dirty="0"/>
              <a:t>，所以 </a:t>
            </a:r>
            <a:r>
              <a:rPr lang="en-US" altLang="zh-TW" dirty="0"/>
              <a:t>l = 6</a:t>
            </a:r>
            <a:r>
              <a:rPr lang="zh-TW" altLang="en-US" dirty="0"/>
              <a:t>。這個值會直接影響到 </a:t>
            </a:r>
            <a:r>
              <a:rPr lang="en-US" altLang="zh-TW" dirty="0"/>
              <a:t>permutation </a:t>
            </a:r>
            <a:r>
              <a:rPr lang="zh-TW" altLang="en-US" dirty="0"/>
              <a:t>要執行的輪數，也就是 </a:t>
            </a:r>
            <a:r>
              <a:rPr lang="en-US" altLang="zh-TW" dirty="0"/>
              <a:t>12 + 2l</a:t>
            </a:r>
            <a:r>
              <a:rPr lang="zh-TW" altLang="en-US" dirty="0"/>
              <a:t>，像我們這邊就是 </a:t>
            </a:r>
            <a:r>
              <a:rPr lang="en-US" altLang="zh-TW" dirty="0"/>
              <a:t>12 + 2×6 = 24 rounds</a:t>
            </a:r>
            <a:r>
              <a:rPr lang="zh-TW" altLang="en-US" dirty="0"/>
              <a:t>。這也就是為什麼 </a:t>
            </a:r>
            <a:r>
              <a:rPr lang="en-US" altLang="zh-TW" dirty="0"/>
              <a:t>SHA-3 </a:t>
            </a:r>
            <a:r>
              <a:rPr lang="zh-TW" altLang="en-US" dirty="0"/>
              <a:t>常寫作 </a:t>
            </a:r>
            <a:r>
              <a:rPr lang="en-US" altLang="zh-TW" dirty="0"/>
              <a:t>KECCAK-p[1600, 24]</a:t>
            </a:r>
            <a:r>
              <a:rPr lang="zh-TW" altLang="en-US" dirty="0"/>
              <a:t>。</a:t>
            </a:r>
          </a:p>
          <a:p>
            <a:r>
              <a:rPr lang="zh-TW" altLang="en-US" dirty="0"/>
              <a:t>畫面中央的表格列出了不同 </a:t>
            </a:r>
            <a:r>
              <a:rPr lang="en-US" altLang="zh-TW" dirty="0"/>
              <a:t>b </a:t>
            </a:r>
            <a:r>
              <a:rPr lang="zh-TW" altLang="en-US" dirty="0"/>
              <a:t>值下對應的 </a:t>
            </a:r>
            <a:r>
              <a:rPr lang="en-US" altLang="zh-TW" dirty="0"/>
              <a:t>w </a:t>
            </a:r>
            <a:r>
              <a:rPr lang="zh-TW" altLang="en-US" dirty="0"/>
              <a:t>和 </a:t>
            </a:r>
            <a:r>
              <a:rPr lang="en-US" altLang="zh-TW" dirty="0"/>
              <a:t>l </a:t>
            </a:r>
            <a:r>
              <a:rPr lang="zh-TW" altLang="en-US" dirty="0"/>
              <a:t>值，讓設計者可以根據應用選擇不同的安全參數。</a:t>
            </a:r>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我今天會分成這</a:t>
            </a:r>
            <a:r>
              <a:rPr lang="en-US" altLang="zh-TW" dirty="0"/>
              <a:t>7</a:t>
            </a:r>
            <a:r>
              <a:rPr lang="zh-TW" altLang="en-US" dirty="0"/>
              <a:t>個小節來介紹我的論文，當中會介紹我論文的背景、演算法、相關工作，以及實現的方法與結果</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r>
              <a:rPr lang="zh-TW" altLang="en-US" dirty="0"/>
              <a:t>這一頁介紹的是 </a:t>
            </a:r>
            <a:r>
              <a:rPr lang="en-US" altLang="zh-TW" dirty="0"/>
              <a:t>SHA-3 </a:t>
            </a:r>
            <a:r>
              <a:rPr lang="zh-TW" altLang="en-US" dirty="0"/>
              <a:t>的 </a:t>
            </a:r>
            <a:r>
              <a:rPr lang="en-US" altLang="zh-TW" dirty="0"/>
              <a:t>padding</a:t>
            </a:r>
            <a:r>
              <a:rPr lang="zh-TW" altLang="en-US" dirty="0"/>
              <a:t>，也就是訊息填充的規則。</a:t>
            </a:r>
            <a:r>
              <a:rPr lang="en-US" altLang="zh-TW" dirty="0"/>
              <a:t>SHA-3 </a:t>
            </a:r>
            <a:r>
              <a:rPr lang="zh-TW" altLang="en-US" dirty="0"/>
              <a:t>採用的是所謂的 </a:t>
            </a:r>
            <a:r>
              <a:rPr lang="en-US" altLang="zh-TW" b="1" dirty="0"/>
              <a:t>multi-rate padding</a:t>
            </a:r>
            <a:r>
              <a:rPr lang="zh-TW" altLang="en-US" dirty="0"/>
              <a:t> 方法，填充格式是 </a:t>
            </a:r>
            <a:r>
              <a:rPr lang="en-US" altLang="zh-TW" dirty="0"/>
              <a:t>pad10*1</a:t>
            </a:r>
            <a:r>
              <a:rPr lang="zh-TW" altLang="en-US" dirty="0"/>
              <a:t>，意思就是：先加上一個 </a:t>
            </a:r>
            <a:r>
              <a:rPr lang="en-US" altLang="zh-TW" dirty="0"/>
              <a:t>1</a:t>
            </a:r>
            <a:r>
              <a:rPr lang="zh-TW" altLang="en-US" dirty="0"/>
              <a:t>，然後補上適量的 </a:t>
            </a:r>
            <a:r>
              <a:rPr lang="en-US" altLang="zh-TW" dirty="0"/>
              <a:t>0</a:t>
            </a:r>
            <a:r>
              <a:rPr lang="zh-TW" altLang="en-US" dirty="0"/>
              <a:t>，最後再加上一個 </a:t>
            </a:r>
            <a:r>
              <a:rPr lang="en-US" altLang="zh-TW" dirty="0"/>
              <a:t>1</a:t>
            </a:r>
            <a:r>
              <a:rPr lang="zh-TW" altLang="en-US" dirty="0"/>
              <a:t>，讓整個填充後的長度變成 </a:t>
            </a:r>
            <a:r>
              <a:rPr lang="en-US" altLang="zh-TW" b="1" dirty="0"/>
              <a:t>rate </a:t>
            </a:r>
            <a:r>
              <a:rPr lang="zh-TW" altLang="en-US" b="1" dirty="0"/>
              <a:t>的整數倍</a:t>
            </a:r>
            <a:r>
              <a:rPr lang="zh-TW" altLang="en-US"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是容量（</a:t>
            </a:r>
            <a:r>
              <a:rPr lang="en-US" altLang="zh-TW" dirty="0"/>
              <a:t>Capacity</a:t>
            </a:r>
            <a:r>
              <a:rPr lang="zh-TW" altLang="en-US" dirty="0"/>
              <a:t>），代表安全性參數，是輸出長度</a:t>
            </a:r>
            <a:r>
              <a:rPr lang="en-US" altLang="zh-TW" dirty="0"/>
              <a:t>d</a:t>
            </a:r>
            <a:r>
              <a:rPr lang="zh-TW" altLang="en-US" dirty="0"/>
              <a:t>的兩倍。</a:t>
            </a:r>
            <a:endParaRPr lang="en-US" altLang="zh-TW" dirty="0"/>
          </a:p>
          <a:p>
            <a:r>
              <a:rPr lang="en-US" altLang="zh-TW" dirty="0"/>
              <a:t>r</a:t>
            </a:r>
            <a:r>
              <a:rPr lang="zh-TW" altLang="en-US" dirty="0"/>
              <a:t>是輸入資料與輸出資料的比特率（</a:t>
            </a:r>
            <a:r>
              <a:rPr lang="en-US" altLang="zh-TW" dirty="0"/>
              <a:t>Rate</a:t>
            </a:r>
            <a:r>
              <a:rPr lang="zh-TW" altLang="en-US" dirty="0"/>
              <a:t>），為內部狀態</a:t>
            </a:r>
            <a:r>
              <a:rPr lang="en-US" altLang="zh-TW" dirty="0"/>
              <a:t>b</a:t>
            </a:r>
            <a:r>
              <a:rPr lang="zh-TW" altLang="en-US" dirty="0"/>
              <a:t>的長度減掉容量</a:t>
            </a:r>
            <a:r>
              <a:rPr lang="en-US" altLang="zh-TW" dirty="0"/>
              <a:t>c</a:t>
            </a:r>
            <a:r>
              <a:rPr lang="zh-TW" altLang="en-US" dirty="0"/>
              <a:t>的長度，</a:t>
            </a:r>
          </a:p>
          <a:p>
            <a:endParaRPr lang="en-US" altLang="zh-TW" dirty="0"/>
          </a:p>
          <a:p>
            <a:r>
              <a:rPr lang="zh-TW" altLang="en-US" dirty="0"/>
              <a:t>實際上在做填充是將輸入的資料根據彼特率</a:t>
            </a:r>
            <a:r>
              <a:rPr lang="en-US" altLang="zh-TW" dirty="0"/>
              <a:t>r</a:t>
            </a:r>
            <a:r>
              <a:rPr lang="zh-TW" altLang="en-US" dirty="0"/>
              <a:t>做分割，分成每段長度都是 </a:t>
            </a:r>
            <a:r>
              <a:rPr lang="en-US" altLang="zh-TW" dirty="0"/>
              <a:t>r</a:t>
            </a:r>
            <a:r>
              <a:rPr lang="zh-TW" altLang="en-US" dirty="0"/>
              <a:t>，最後一段若不足 </a:t>
            </a:r>
            <a:r>
              <a:rPr lang="en-US" altLang="zh-TW" dirty="0"/>
              <a:t>r </a:t>
            </a:r>
            <a:r>
              <a:rPr lang="zh-TW" altLang="en-US" dirty="0"/>
              <a:t>就要進行</a:t>
            </a:r>
            <a:r>
              <a:rPr lang="en-US" altLang="zh-TW" dirty="0"/>
              <a:t>multi-rate padding</a:t>
            </a:r>
            <a:r>
              <a:rPr lang="zh-TW" altLang="en-US" dirty="0"/>
              <a:t>，變成完整的區塊 </a:t>
            </a:r>
            <a:r>
              <a:rPr lang="en-US" altLang="zh-TW" dirty="0"/>
              <a:t>P₀ </a:t>
            </a:r>
            <a:r>
              <a:rPr lang="zh-TW" altLang="en-US" dirty="0"/>
              <a:t>到 </a:t>
            </a:r>
            <a:r>
              <a:rPr lang="en-US" altLang="zh-TW" dirty="0"/>
              <a:t>Pₖ₋₁</a:t>
            </a:r>
            <a:r>
              <a:rPr lang="zh-TW" altLang="en-US" dirty="0"/>
              <a:t>。這些區塊會一一被吸收到 </a:t>
            </a:r>
            <a:r>
              <a:rPr lang="en-US" altLang="zh-TW" dirty="0"/>
              <a:t>KECCAK-p </a:t>
            </a:r>
            <a:r>
              <a:rPr lang="zh-TW" altLang="en-US" dirty="0"/>
              <a:t>狀態中，成為 </a:t>
            </a:r>
            <a:r>
              <a:rPr lang="en-US" altLang="zh-TW" dirty="0"/>
              <a:t>sponge </a:t>
            </a:r>
            <a:r>
              <a:rPr lang="zh-TW" altLang="en-US" dirty="0"/>
              <a:t>結構的「吸收」階段輸入。</a:t>
            </a:r>
          </a:p>
          <a:p>
            <a:r>
              <a:rPr lang="en-US" altLang="zh-TW" dirty="0"/>
              <a:t>--------------------------------------------------------------------------------------------------------------------------------------------------------------</a:t>
            </a:r>
          </a:p>
          <a:p>
            <a:r>
              <a:rPr lang="zh-TW" altLang="en-US" dirty="0"/>
              <a:t>以 </a:t>
            </a:r>
            <a:r>
              <a:rPr lang="en-US" altLang="zh-TW" b="1" dirty="0"/>
              <a:t>SHAKE-256</a:t>
            </a:r>
            <a:r>
              <a:rPr lang="zh-TW" altLang="en-US" dirty="0"/>
              <a:t> 為例：</a:t>
            </a:r>
          </a:p>
          <a:p>
            <a:r>
              <a:rPr lang="en-US" altLang="zh-TW" dirty="0"/>
              <a:t>SHAKE-256 </a:t>
            </a:r>
            <a:r>
              <a:rPr lang="zh-TW" altLang="en-US" dirty="0"/>
              <a:t>是基於 </a:t>
            </a:r>
            <a:r>
              <a:rPr lang="en-US" altLang="zh-TW" dirty="0"/>
              <a:t>b = 1600 </a:t>
            </a:r>
            <a:r>
              <a:rPr lang="zh-TW" altLang="en-US" dirty="0"/>
              <a:t>的 </a:t>
            </a:r>
            <a:r>
              <a:rPr lang="en-US" altLang="zh-TW" dirty="0"/>
              <a:t>KECCAK </a:t>
            </a:r>
            <a:r>
              <a:rPr lang="zh-TW" altLang="en-US" dirty="0"/>
              <a:t>結構，其中</a:t>
            </a:r>
            <a:r>
              <a:rPr lang="en-US" altLang="zh-TW" dirty="0"/>
              <a:t>c = 512</a:t>
            </a:r>
            <a:r>
              <a:rPr lang="zh-TW" altLang="en-US" dirty="0"/>
              <a:t>（</a:t>
            </a:r>
            <a:r>
              <a:rPr lang="en-US" altLang="zh-TW" dirty="0"/>
              <a:t>capacity</a:t>
            </a:r>
            <a:r>
              <a:rPr lang="zh-TW" altLang="en-US" dirty="0"/>
              <a:t>）</a:t>
            </a:r>
            <a:r>
              <a:rPr lang="en-US" altLang="zh-TW" dirty="0"/>
              <a:t>,r = 1088</a:t>
            </a:r>
            <a:r>
              <a:rPr lang="zh-TW" altLang="en-US" dirty="0"/>
              <a:t>（</a:t>
            </a:r>
            <a:r>
              <a:rPr lang="en-US" altLang="zh-TW" dirty="0"/>
              <a:t>rate</a:t>
            </a:r>
            <a:r>
              <a:rPr lang="zh-TW" altLang="en-US" dirty="0"/>
              <a:t>），假設輸入訊息長度 </a:t>
            </a:r>
            <a:r>
              <a:rPr lang="en-US" altLang="zh-TW" dirty="0"/>
              <a:t>n = 10496 bits</a:t>
            </a:r>
            <a:r>
              <a:rPr lang="zh-TW" altLang="en-US" dirty="0"/>
              <a:t>，</a:t>
            </a:r>
          </a:p>
          <a:p>
            <a:r>
              <a:rPr lang="zh-TW" altLang="en-US" dirty="0"/>
              <a:t>我們要把這些 </a:t>
            </a:r>
            <a:r>
              <a:rPr lang="en-US" altLang="zh-TW" dirty="0"/>
              <a:t>bits </a:t>
            </a:r>
            <a:r>
              <a:rPr lang="zh-TW" altLang="en-US" dirty="0"/>
              <a:t>分段，每段是 </a:t>
            </a:r>
            <a:r>
              <a:rPr lang="en-US" altLang="zh-TW" dirty="0"/>
              <a:t>r = 1088 bits</a:t>
            </a:r>
            <a:r>
              <a:rPr lang="zh-TW" altLang="en-US" dirty="0"/>
              <a:t>，所以可以切成</a:t>
            </a:r>
            <a:r>
              <a:rPr lang="en-US" altLang="zh-TW" dirty="0"/>
              <a:t>10 </a:t>
            </a:r>
            <a:r>
              <a:rPr lang="zh-TW" altLang="en-US" dirty="0"/>
              <a:t>段 ，最後第 </a:t>
            </a:r>
            <a:r>
              <a:rPr lang="en-US" altLang="zh-TW" dirty="0"/>
              <a:t>10 </a:t>
            </a:r>
            <a:r>
              <a:rPr lang="zh-TW" altLang="en-US" dirty="0"/>
              <a:t>段只有 </a:t>
            </a:r>
            <a:r>
              <a:rPr lang="en-US" altLang="zh-TW" dirty="0"/>
              <a:t>704 bits </a:t>
            </a:r>
            <a:r>
              <a:rPr lang="zh-TW" altLang="en-US" dirty="0"/>
              <a:t>是原始訊息，剩下的就需要用 </a:t>
            </a:r>
            <a:r>
              <a:rPr lang="en-US" altLang="zh-TW" dirty="0"/>
              <a:t>padding </a:t>
            </a:r>
            <a:r>
              <a:rPr lang="zh-TW" altLang="en-US" dirty="0"/>
              <a:t>補上。</a:t>
            </a:r>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62626"/>
                </a:solidFill>
                <a:effectLst/>
                <a:latin typeface="-apple-system"/>
              </a:rPr>
              <a:t>接著要來介紹</a:t>
            </a:r>
            <a:r>
              <a:rPr lang="en-US" altLang="zh-TW" b="0" i="0" dirty="0">
                <a:solidFill>
                  <a:srgbClr val="262626"/>
                </a:solidFill>
                <a:effectLst/>
                <a:latin typeface="-apple-system"/>
              </a:rPr>
              <a:t>KECCAK</a:t>
            </a:r>
            <a:r>
              <a:rPr lang="zh-TW" altLang="en-US" b="0" i="0" dirty="0">
                <a:solidFill>
                  <a:srgbClr val="262626"/>
                </a:solidFill>
                <a:effectLst/>
                <a:latin typeface="-apple-system"/>
              </a:rPr>
              <a:t>中的</a:t>
            </a:r>
            <a:r>
              <a:rPr lang="en-US" altLang="zh-TW" dirty="0"/>
              <a:t>Round function</a:t>
            </a:r>
            <a:r>
              <a:rPr lang="zh-TW" altLang="en-US" b="0" i="0" dirty="0">
                <a:solidFill>
                  <a:srgbClr val="262626"/>
                </a:solidFill>
                <a:effectLst/>
                <a:latin typeface="-apple-system"/>
              </a:rPr>
              <a:t>，其一輪由五個</a:t>
            </a:r>
            <a:r>
              <a:rPr lang="en-US" altLang="zh-TW" b="0" i="0" dirty="0" err="1">
                <a:solidFill>
                  <a:srgbClr val="262626"/>
                </a:solidFill>
                <a:effectLst/>
                <a:latin typeface="-apple-system"/>
              </a:rPr>
              <a:t>fuction</a:t>
            </a:r>
            <a:r>
              <a:rPr lang="zh-TW" altLang="en-US" b="0" i="0" dirty="0">
                <a:solidFill>
                  <a:srgbClr val="262626"/>
                </a:solidFill>
                <a:effectLst/>
                <a:latin typeface="-apple-system"/>
              </a:rPr>
              <a:t>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b="1" dirty="0"/>
              <a:t>Theta</a:t>
            </a:r>
            <a:r>
              <a:rPr lang="zh-TW" altLang="en-US" b="1" dirty="0"/>
              <a:t>（</a:t>
            </a:r>
            <a:r>
              <a:rPr lang="en-US" altLang="zh-TW" b="1" dirty="0"/>
              <a:t>θ</a:t>
            </a:r>
            <a:r>
              <a:rPr lang="zh-TW" altLang="en-US" b="1" dirty="0"/>
              <a:t>）函數</a:t>
            </a:r>
            <a:r>
              <a:rPr lang="zh-TW" altLang="en-US" dirty="0"/>
              <a:t>的作用是針對整個狀態做 </a:t>
            </a:r>
            <a:r>
              <a:rPr lang="en-US" altLang="zh-TW" dirty="0"/>
              <a:t>column-wise </a:t>
            </a:r>
            <a:r>
              <a:rPr lang="zh-TW" altLang="en-US" dirty="0"/>
              <a:t>的資訊擴散（</a:t>
            </a:r>
            <a:r>
              <a:rPr lang="en-US" altLang="zh-TW" dirty="0"/>
              <a:t>diffusion</a:t>
            </a:r>
            <a:r>
              <a:rPr lang="zh-TW" altLang="en-US" dirty="0"/>
              <a:t>），讓每個 </a:t>
            </a:r>
            <a:r>
              <a:rPr lang="en-US" altLang="zh-TW" dirty="0"/>
              <a:t>bit </a:t>
            </a:r>
            <a:r>
              <a:rPr lang="zh-TW" altLang="en-US" dirty="0"/>
              <a:t>都能受到其他 </a:t>
            </a:r>
            <a:r>
              <a:rPr lang="en-US" altLang="zh-TW" dirty="0"/>
              <a:t>bit </a:t>
            </a:r>
            <a:r>
              <a:rPr lang="zh-TW" altLang="en-US" dirty="0"/>
              <a:t>的影響。</a:t>
            </a:r>
            <a:endParaRPr lang="en-US" altLang="zh-TW" dirty="0"/>
          </a:p>
          <a:p>
            <a:endParaRPr lang="en-US" altLang="zh-CN" dirty="0"/>
          </a:p>
          <a:p>
            <a:r>
              <a:rPr lang="zh-TW" altLang="en-US" b="1" dirty="0"/>
              <a:t>第一步</a:t>
            </a:r>
            <a:r>
              <a:rPr lang="zh-TW" altLang="en-US" dirty="0"/>
              <a:t>是每一個 </a:t>
            </a:r>
            <a:r>
              <a:rPr lang="en-US" altLang="zh-TW" dirty="0"/>
              <a:t>x </a:t>
            </a:r>
            <a:r>
              <a:rPr lang="zh-TW" altLang="en-US" dirty="0"/>
              <a:t>方向的直立 </a:t>
            </a:r>
            <a:r>
              <a:rPr lang="en-US" altLang="zh-TW" dirty="0"/>
              <a:t>column </a:t>
            </a:r>
            <a:r>
              <a:rPr lang="zh-TW" altLang="en-US" dirty="0"/>
              <a:t>做 </a:t>
            </a:r>
            <a:r>
              <a:rPr lang="en-US" altLang="zh-TW" dirty="0"/>
              <a:t>XOR</a:t>
            </a:r>
            <a:r>
              <a:rPr lang="zh-TW" altLang="en-US" dirty="0"/>
              <a:t>。</a:t>
            </a:r>
            <a:br>
              <a:rPr lang="zh-TW" altLang="en-US" dirty="0"/>
            </a:br>
            <a:r>
              <a:rPr lang="zh-TW" altLang="en-US" dirty="0"/>
              <a:t>這裡定義一個暫存變數 </a:t>
            </a:r>
            <a:r>
              <a:rPr lang="en-US" altLang="zh-TW" dirty="0"/>
              <a:t>C[x]</a:t>
            </a:r>
            <a:r>
              <a:rPr lang="zh-TW" altLang="en-US" dirty="0"/>
              <a:t>，把固定 </a:t>
            </a:r>
            <a:r>
              <a:rPr lang="en-US" altLang="zh-TW" dirty="0"/>
              <a:t>x</a:t>
            </a:r>
            <a:r>
              <a:rPr lang="zh-TW" altLang="en-US" dirty="0"/>
              <a:t>、所有 </a:t>
            </a:r>
            <a:r>
              <a:rPr lang="en-US" altLang="zh-TW" dirty="0"/>
              <a:t>y </a:t>
            </a:r>
            <a:r>
              <a:rPr lang="zh-TW" altLang="en-US" dirty="0"/>
              <a:t>的五個值做 </a:t>
            </a:r>
            <a:r>
              <a:rPr lang="en-US" altLang="zh-TW" dirty="0"/>
              <a:t>XOR</a:t>
            </a:r>
          </a:p>
          <a:p>
            <a:endParaRPr lang="en-US" altLang="zh-CN" dirty="0"/>
          </a:p>
          <a:p>
            <a:r>
              <a:rPr lang="zh-TW" altLang="en-US" b="1" dirty="0"/>
              <a:t>第二步</a:t>
            </a:r>
            <a:r>
              <a:rPr lang="zh-TW" altLang="en-US" dirty="0"/>
              <a:t>是計算 </a:t>
            </a:r>
            <a:r>
              <a:rPr lang="en-US" altLang="zh-TW" dirty="0"/>
              <a:t>D[x]</a:t>
            </a:r>
            <a:r>
              <a:rPr lang="zh-TW" altLang="en-US" dirty="0"/>
              <a:t>，也就是對 </a:t>
            </a:r>
            <a:r>
              <a:rPr lang="en-US" altLang="zh-TW" dirty="0"/>
              <a:t>C[x-1] </a:t>
            </a:r>
            <a:r>
              <a:rPr lang="zh-TW" altLang="en-US" dirty="0"/>
              <a:t>和 </a:t>
            </a:r>
            <a:r>
              <a:rPr lang="en-US" altLang="zh-TW" dirty="0"/>
              <a:t>C[x+1] </a:t>
            </a:r>
            <a:r>
              <a:rPr lang="zh-TW" altLang="en-US" dirty="0"/>
              <a:t>的 </a:t>
            </a:r>
            <a:r>
              <a:rPr lang="en-US" altLang="zh-TW" dirty="0"/>
              <a:t>rotated </a:t>
            </a:r>
            <a:r>
              <a:rPr lang="zh-TW" altLang="en-US" dirty="0"/>
              <a:t>值做 </a:t>
            </a:r>
            <a:r>
              <a:rPr lang="en-US" altLang="zh-TW" dirty="0"/>
              <a:t>XOR</a:t>
            </a:r>
            <a:r>
              <a:rPr lang="zh-TW" altLang="en-US" dirty="0"/>
              <a:t>，這邊的 </a:t>
            </a:r>
            <a:r>
              <a:rPr lang="en-US" altLang="zh-TW" dirty="0"/>
              <a:t>rotation </a:t>
            </a:r>
            <a:r>
              <a:rPr lang="zh-TW" altLang="en-US" dirty="0"/>
              <a:t>是指</a:t>
            </a:r>
            <a:r>
              <a:rPr lang="en-US" altLang="zh-TW" dirty="0"/>
              <a:t>z</a:t>
            </a:r>
            <a:r>
              <a:rPr lang="zh-TW" altLang="en-US" dirty="0"/>
              <a:t>軸循環移位</a:t>
            </a:r>
            <a:r>
              <a:rPr lang="en-US" altLang="zh-TW" dirty="0"/>
              <a:t>1 bit</a:t>
            </a:r>
          </a:p>
          <a:p>
            <a:endParaRPr lang="en-US" altLang="zh-CN" dirty="0"/>
          </a:p>
          <a:p>
            <a:r>
              <a:rPr lang="zh-TW" altLang="en-US" b="1" dirty="0"/>
              <a:t>第三步</a:t>
            </a:r>
            <a:r>
              <a:rPr lang="zh-TW" altLang="en-US" dirty="0"/>
              <a:t>就是實際更新狀態陣列，對該位置的值與剛剛算出來的 </a:t>
            </a:r>
            <a:r>
              <a:rPr lang="en-US" altLang="zh-TW" dirty="0"/>
              <a:t>D[x]</a:t>
            </a:r>
            <a:r>
              <a:rPr lang="zh-TW" altLang="en-US" dirty="0"/>
              <a:t>做</a:t>
            </a:r>
            <a:r>
              <a:rPr lang="en-US" altLang="zh-TW" dirty="0"/>
              <a:t>XOR</a:t>
            </a:r>
          </a:p>
          <a:p>
            <a:endParaRPr lang="en-US" altLang="zh-CN" dirty="0"/>
          </a:p>
          <a:p>
            <a:r>
              <a:rPr lang="zh-TW" altLang="en-US" dirty="0"/>
              <a:t>用圖例說明剛剛的三步驟</a:t>
            </a:r>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 </a:t>
            </a:r>
            <a:r>
              <a:rPr lang="en-US" altLang="zh-TW" dirty="0"/>
              <a:t>2 </a:t>
            </a:r>
            <a:r>
              <a:rPr lang="zh-TW" altLang="en-US" dirty="0"/>
              <a:t>跟第 </a:t>
            </a:r>
            <a:r>
              <a:rPr lang="en-US" altLang="zh-TW" dirty="0"/>
              <a:t>3 </a:t>
            </a:r>
            <a:r>
              <a:rPr lang="zh-TW" altLang="en-US" dirty="0"/>
              <a:t>個步驟，也就是 </a:t>
            </a:r>
            <a:r>
              <a:rPr lang="en-US" altLang="zh-TW" b="1" dirty="0"/>
              <a:t>Rho</a:t>
            </a:r>
            <a:r>
              <a:rPr lang="zh-TW" altLang="en-US" b="1" dirty="0"/>
              <a:t>（</a:t>
            </a:r>
            <a:r>
              <a:rPr lang="el-GR" altLang="zh-TW" b="1" dirty="0"/>
              <a:t>ρ</a:t>
            </a:r>
            <a:r>
              <a:rPr lang="zh-TW" altLang="el-GR" b="1" dirty="0"/>
              <a:t>）</a:t>
            </a:r>
            <a:r>
              <a:rPr lang="zh-TW" altLang="en-US" b="1" dirty="0"/>
              <a:t>與 </a:t>
            </a:r>
            <a:r>
              <a:rPr lang="en-US" altLang="zh-TW" b="1" dirty="0"/>
              <a:t>Pi</a:t>
            </a:r>
            <a:r>
              <a:rPr lang="zh-TW" altLang="en-US" b="1" dirty="0"/>
              <a:t>（</a:t>
            </a:r>
            <a:r>
              <a:rPr lang="el-GR" altLang="zh-TW" b="1" dirty="0"/>
              <a:t>π</a:t>
            </a:r>
            <a:r>
              <a:rPr lang="zh-TW" altLang="el-GR" b="1" dirty="0"/>
              <a:t>）</a:t>
            </a:r>
            <a:r>
              <a:rPr lang="el-GR" altLang="zh-TW" dirty="0"/>
              <a:t> </a:t>
            </a:r>
            <a:r>
              <a:rPr lang="zh-TW" altLang="en-US" dirty="0"/>
              <a:t>函數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Rho </a:t>
            </a:r>
            <a:r>
              <a:rPr lang="zh-TW" altLang="en-US" dirty="0"/>
              <a:t>的作用是對每一個 </a:t>
            </a:r>
            <a:r>
              <a:rPr lang="en-US" altLang="zh-TW" dirty="0"/>
              <a:t>lane</a:t>
            </a:r>
            <a:r>
              <a:rPr lang="zh-TW" altLang="en-US" dirty="0"/>
              <a:t>（也就是固定 </a:t>
            </a:r>
            <a:r>
              <a:rPr lang="en-US" altLang="zh-TW" dirty="0"/>
              <a:t>x</a:t>
            </a:r>
            <a:r>
              <a:rPr lang="zh-TW" altLang="en-US" dirty="0"/>
              <a:t>、</a:t>
            </a:r>
            <a:r>
              <a:rPr lang="en-US" altLang="zh-TW" dirty="0"/>
              <a:t>y </a:t>
            </a:r>
            <a:r>
              <a:rPr lang="zh-TW" altLang="en-US" dirty="0"/>
              <a:t>位置下的一整條 </a:t>
            </a:r>
            <a:r>
              <a:rPr lang="en-US" altLang="zh-TW" dirty="0"/>
              <a:t>z </a:t>
            </a:r>
            <a:r>
              <a:rPr lang="zh-TW" altLang="en-US" dirty="0"/>
              <a:t>軸 </a:t>
            </a:r>
            <a:r>
              <a:rPr lang="en-US" altLang="zh-TW" dirty="0"/>
              <a:t>bit</a:t>
            </a:r>
            <a:r>
              <a:rPr lang="zh-TW" altLang="en-US" dirty="0"/>
              <a:t>）的資料沿 </a:t>
            </a:r>
            <a:r>
              <a:rPr lang="en-US" altLang="zh-TW" dirty="0"/>
              <a:t>z </a:t>
            </a:r>
            <a:r>
              <a:rPr lang="zh-TW" altLang="en-US" dirty="0"/>
              <a:t>軸方向做</a:t>
            </a:r>
            <a:r>
              <a:rPr lang="zh-TW" altLang="en-US" b="1" dirty="0"/>
              <a:t>不同位元數量的旋轉</a:t>
            </a:r>
            <a:r>
              <a:rPr lang="zh-TW" altLang="en-US" dirty="0"/>
              <a:t>，其中 </a:t>
            </a:r>
            <a:r>
              <a:rPr lang="en-US" altLang="zh-TW" dirty="0"/>
              <a:t>r[x, y] </a:t>
            </a:r>
            <a:r>
              <a:rPr lang="zh-TW" altLang="en-US" dirty="0"/>
              <a:t>是根據演算法規定的固定旋轉位移表，我們下方也列出來了這個對應表，像是 </a:t>
            </a:r>
            <a:r>
              <a:rPr lang="en-US" altLang="zh-TW" dirty="0"/>
              <a:t>(x=0, y=0) </a:t>
            </a:r>
            <a:r>
              <a:rPr lang="zh-TW" altLang="en-US" dirty="0"/>
              <a:t>的位置旋轉 </a:t>
            </a:r>
            <a:r>
              <a:rPr lang="en-US" altLang="zh-TW" dirty="0"/>
              <a:t>0 </a:t>
            </a:r>
            <a:r>
              <a:rPr lang="zh-TW" altLang="en-US" dirty="0"/>
              <a:t>位元，而 </a:t>
            </a:r>
            <a:r>
              <a:rPr lang="en-US" altLang="zh-TW" dirty="0"/>
              <a:t>(x=1, y=0) </a:t>
            </a:r>
            <a:r>
              <a:rPr lang="zh-TW" altLang="en-US" dirty="0"/>
              <a:t>就旋轉 </a:t>
            </a:r>
            <a:r>
              <a:rPr lang="en-US" altLang="zh-TW" dirty="0"/>
              <a:t>1 </a:t>
            </a:r>
            <a:r>
              <a:rPr lang="zh-TW" altLang="en-US" dirty="0"/>
              <a:t>位元，其他位置則依表格中對應。</a:t>
            </a:r>
          </a:p>
          <a:p>
            <a:endParaRPr lang="en-US" altLang="zh-TW" dirty="0"/>
          </a:p>
          <a:p>
            <a:r>
              <a:rPr lang="en-US" altLang="zh-TW" dirty="0"/>
              <a:t>Pi</a:t>
            </a:r>
            <a:r>
              <a:rPr lang="zh-TW" altLang="en-US" dirty="0"/>
              <a:t>，它的功能是對三維空間中的 </a:t>
            </a:r>
            <a:r>
              <a:rPr lang="en-US" altLang="zh-TW" dirty="0"/>
              <a:t>lanes </a:t>
            </a:r>
            <a:r>
              <a:rPr lang="zh-TW" altLang="en-US" dirty="0"/>
              <a:t>做重新排列，也就是把狀態陣列中 </a:t>
            </a:r>
            <a:r>
              <a:rPr lang="en-US" altLang="zh-TW" dirty="0"/>
              <a:t>(x, y) </a:t>
            </a:r>
            <a:r>
              <a:rPr lang="zh-TW" altLang="en-US" dirty="0"/>
              <a:t>位置的 </a:t>
            </a:r>
            <a:r>
              <a:rPr lang="en-US" altLang="zh-TW" dirty="0"/>
              <a:t>lane</a:t>
            </a:r>
            <a:r>
              <a:rPr lang="zh-TW" altLang="en-US" dirty="0"/>
              <a:t>，放到新位置 </a:t>
            </a:r>
            <a:r>
              <a:rPr lang="en-US" altLang="zh-TW" dirty="0"/>
              <a:t>(y, 2x+3y mod 5)</a:t>
            </a:r>
            <a:r>
              <a:rPr lang="zh-TW" altLang="en-US" dirty="0"/>
              <a:t>。</a:t>
            </a:r>
            <a:endParaRPr lang="en-US" altLang="zh-TW" dirty="0"/>
          </a:p>
          <a:p>
            <a:endParaRPr lang="en-US" altLang="zh-TW" dirty="0"/>
          </a:p>
          <a:p>
            <a:r>
              <a:rPr lang="zh-TW" altLang="en-US" dirty="0"/>
              <a:t>我將兩個</a:t>
            </a:r>
            <a:r>
              <a:rPr lang="en-US" altLang="zh-TW" dirty="0"/>
              <a:t>function</a:t>
            </a:r>
            <a:r>
              <a:rPr lang="zh-TW" altLang="en-US" dirty="0"/>
              <a:t>一起實現，因此狀態陣列中 </a:t>
            </a:r>
            <a:r>
              <a:rPr lang="en-US" altLang="zh-TW" dirty="0"/>
              <a:t>(x, y) </a:t>
            </a:r>
            <a:r>
              <a:rPr lang="zh-TW" altLang="en-US" dirty="0"/>
              <a:t>位置的 </a:t>
            </a:r>
            <a:r>
              <a:rPr lang="en-US" altLang="zh-TW" dirty="0"/>
              <a:t>lane</a:t>
            </a:r>
            <a:r>
              <a:rPr lang="zh-TW" altLang="en-US" dirty="0"/>
              <a:t>經過 </a:t>
            </a:r>
            <a:r>
              <a:rPr lang="en-US" altLang="zh-TW" dirty="0"/>
              <a:t>r[</a:t>
            </a:r>
            <a:r>
              <a:rPr lang="en-US" altLang="zh-TW" dirty="0" err="1"/>
              <a:t>x,y</a:t>
            </a:r>
            <a:r>
              <a:rPr lang="en-US" altLang="zh-TW" dirty="0"/>
              <a:t>] </a:t>
            </a:r>
            <a:r>
              <a:rPr lang="zh-TW" altLang="en-US" dirty="0"/>
              <a:t>的位移後，在經過旋轉放到新的位置，會造成整個三維空間變成上下扭動的狀態。</a:t>
            </a:r>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r>
              <a:rPr lang="zh-TW" altLang="en-US" dirty="0"/>
              <a:t>第 </a:t>
            </a:r>
            <a:r>
              <a:rPr lang="en-US" altLang="zh-TW" dirty="0"/>
              <a:t>4 </a:t>
            </a:r>
            <a:r>
              <a:rPr lang="zh-TW" altLang="en-US" dirty="0"/>
              <a:t>個步驟</a:t>
            </a:r>
            <a:r>
              <a:rPr lang="en-US" altLang="zh-TW" b="1" dirty="0"/>
              <a:t>Chi</a:t>
            </a:r>
            <a:r>
              <a:rPr lang="zh-TW" altLang="en-US" b="1" dirty="0"/>
              <a:t>（</a:t>
            </a:r>
            <a:r>
              <a:rPr lang="el-GR" altLang="zh-TW" b="1" dirty="0"/>
              <a:t>χ</a:t>
            </a:r>
            <a:r>
              <a:rPr lang="zh-TW" altLang="el-GR" b="1" dirty="0"/>
              <a:t>）</a:t>
            </a:r>
            <a:r>
              <a:rPr lang="zh-TW" altLang="en-US" b="1" dirty="0"/>
              <a:t>函數</a:t>
            </a:r>
            <a:r>
              <a:rPr lang="zh-TW" altLang="en-US" dirty="0"/>
              <a:t>，這是整個算法中加入**非線性混淆（</a:t>
            </a:r>
            <a:r>
              <a:rPr lang="en-US" altLang="zh-TW" dirty="0"/>
              <a:t>non-linear mixing</a:t>
            </a:r>
            <a:r>
              <a:rPr lang="zh-TW" altLang="en-US" dirty="0"/>
              <a:t>）**的關鍵。</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從公式中可以發現他是針對每一列固定的 </a:t>
            </a:r>
            <a:r>
              <a:rPr lang="en-US" altLang="zh-TW" dirty="0"/>
              <a:t>y </a:t>
            </a:r>
            <a:r>
              <a:rPr lang="zh-TW" altLang="en-US" dirty="0"/>
              <a:t>值，也就是 </a:t>
            </a:r>
            <a:r>
              <a:rPr lang="en-US" altLang="zh-TW" dirty="0"/>
              <a:t>row </a:t>
            </a:r>
            <a:r>
              <a:rPr lang="zh-TW" altLang="en-US" dirty="0"/>
              <a:t>層進行操作，對於每個 </a:t>
            </a:r>
            <a:r>
              <a:rPr lang="en-US" altLang="zh-TW" dirty="0"/>
              <a:t>x∈0…4</a:t>
            </a:r>
            <a:r>
              <a:rPr lang="zh-TW" altLang="en-US" dirty="0"/>
              <a:t>，它會根據自己與右邊兩個鄰居的值來更新自己。根據圖來說明的話就是</a:t>
            </a:r>
            <a:r>
              <a:rPr lang="zh-TW" altLang="es-ES" dirty="0"/>
              <a:t>原值 </a:t>
            </a:r>
            <a:r>
              <a:rPr lang="es-ES" altLang="zh-TW" dirty="0"/>
              <a:t>XOR </a:t>
            </a:r>
            <a:r>
              <a:rPr lang="zh-TW" altLang="es-ES" dirty="0"/>
              <a:t>上 </a:t>
            </a:r>
            <a:r>
              <a:rPr lang="es-ES" altLang="zh-TW" dirty="0"/>
              <a:t>(</a:t>
            </a:r>
            <a:r>
              <a:rPr lang="en-US" altLang="zh-TW" dirty="0"/>
              <a:t>not</a:t>
            </a:r>
            <a:r>
              <a:rPr lang="zh-TW" altLang="es-ES" dirty="0"/>
              <a:t> </a:t>
            </a:r>
            <a:r>
              <a:rPr lang="es-ES" altLang="zh-TW" dirty="0"/>
              <a:t>B[x+1, y] AND B[x+2, y])</a:t>
            </a:r>
            <a:r>
              <a:rPr lang="zh-TW" altLang="en-US" dirty="0"/>
              <a:t>。</a:t>
            </a: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，它讓整個資料空間變得難以預測，有效抵抗線性分析與差分攻擊。</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r>
              <a:rPr lang="en-US" altLang="zh-TW" dirty="0"/>
              <a:t>SHA-3 permutation </a:t>
            </a:r>
            <a:r>
              <a:rPr lang="zh-TW" altLang="en-US" dirty="0"/>
              <a:t>的最後一個步驟，叫做 </a:t>
            </a:r>
            <a:r>
              <a:rPr lang="en-US" altLang="zh-TW" b="1" dirty="0"/>
              <a:t>Iota</a:t>
            </a:r>
            <a:r>
              <a:rPr lang="zh-TW" altLang="en-US" b="1" dirty="0"/>
              <a:t>（</a:t>
            </a:r>
            <a:r>
              <a:rPr lang="el-GR" altLang="zh-TW" b="1" dirty="0"/>
              <a:t>ι</a:t>
            </a:r>
            <a:r>
              <a:rPr lang="zh-TW" altLang="el-GR" b="1" dirty="0"/>
              <a:t>）</a:t>
            </a:r>
            <a:r>
              <a:rPr lang="zh-TW" altLang="el-GR" dirty="0"/>
              <a:t>。</a:t>
            </a:r>
            <a:r>
              <a:rPr lang="zh-TW" altLang="en-US" dirty="0"/>
              <a:t>這個步驟的功能是加入「回合常數（</a:t>
            </a:r>
            <a:r>
              <a:rPr lang="en-US" altLang="zh-TW" dirty="0"/>
              <a:t>round constant</a:t>
            </a:r>
            <a:r>
              <a:rPr lang="zh-TW" altLang="en-US" dirty="0"/>
              <a:t>）」，讓每一輪 </a:t>
            </a:r>
            <a:r>
              <a:rPr lang="en-US" altLang="zh-TW" dirty="0"/>
              <a:t>permutation </a:t>
            </a:r>
            <a:r>
              <a:rPr lang="zh-TW" altLang="en-US" dirty="0"/>
              <a:t>都有獨特的輸入，避免對稱性造成安全性問題。</a:t>
            </a:r>
            <a:endParaRPr lang="en-US" altLang="zh-TW" dirty="0"/>
          </a:p>
          <a:p>
            <a:endParaRPr lang="en-US" altLang="zh-CN" dirty="0"/>
          </a:p>
          <a:p>
            <a:r>
              <a:rPr lang="zh-TW" altLang="en-US" dirty="0"/>
              <a:t>每一輪的 </a:t>
            </a:r>
            <a:r>
              <a:rPr lang="en-US" altLang="zh-TW" dirty="0"/>
              <a:t>round constant </a:t>
            </a:r>
            <a:r>
              <a:rPr lang="zh-TW" altLang="en-US" dirty="0"/>
              <a:t>是由一個 </a:t>
            </a:r>
            <a:r>
              <a:rPr lang="zh-TW" altLang="en-US" b="1" dirty="0"/>
              <a:t>線性回饋移位暫存器（</a:t>
            </a:r>
            <a:r>
              <a:rPr lang="en-US" altLang="zh-TW" b="1" dirty="0"/>
              <a:t>LFSR</a:t>
            </a:r>
            <a:r>
              <a:rPr lang="zh-TW" altLang="en-US" b="1" dirty="0"/>
              <a:t>）</a:t>
            </a:r>
            <a:r>
              <a:rPr lang="en-US" altLang="zh-TW" dirty="0"/>
              <a:t> </a:t>
            </a:r>
            <a:r>
              <a:rPr lang="zh-TW" altLang="en-US" dirty="0"/>
              <a:t>產生的。這是一種根據固定邏輯產生 </a:t>
            </a:r>
            <a:r>
              <a:rPr lang="en-US" altLang="zh-TW" dirty="0"/>
              <a:t>pseudo-random bit </a:t>
            </a:r>
            <a:r>
              <a:rPr lang="zh-TW" altLang="en-US" dirty="0"/>
              <a:t>序列的方式。</a:t>
            </a:r>
            <a:endParaRPr lang="en-US" altLang="zh-TW" dirty="0"/>
          </a:p>
          <a:p>
            <a:endParaRPr lang="en-US" altLang="zh-CN" dirty="0"/>
          </a:p>
          <a:p>
            <a:r>
              <a:rPr lang="en-US" altLang="zh-TW" dirty="0"/>
              <a:t>round constant </a:t>
            </a:r>
            <a:r>
              <a:rPr lang="zh-TW" altLang="en-US" dirty="0"/>
              <a:t>會被 </a:t>
            </a:r>
            <a:r>
              <a:rPr lang="en-US" altLang="zh-TW" dirty="0"/>
              <a:t>XOR </a:t>
            </a:r>
            <a:r>
              <a:rPr lang="zh-TW" altLang="en-US" dirty="0"/>
              <a:t>到 </a:t>
            </a:r>
            <a:r>
              <a:rPr lang="en-US" altLang="zh-TW" dirty="0"/>
              <a:t>state </a:t>
            </a:r>
            <a:r>
              <a:rPr lang="zh-TW" altLang="en-US" dirty="0"/>
              <a:t>的</a:t>
            </a:r>
            <a:r>
              <a:rPr lang="pt-BR" altLang="zh-TW" sz="12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a:t>
            </a:r>
            <a:r>
              <a:rPr lang="zh-TW" altLang="en-US" dirty="0"/>
              <a:t>位置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r>
              <a:rPr lang="zh-TW" altLang="en-US" dirty="0"/>
              <a:t>在這張投影片中，我們介紹 </a:t>
            </a:r>
            <a:r>
              <a:rPr lang="en-US" altLang="zh-TW" dirty="0"/>
              <a:t>SHA-3 </a:t>
            </a:r>
            <a:r>
              <a:rPr lang="zh-TW" altLang="en-US" dirty="0"/>
              <a:t>採用的海綿結構（</a:t>
            </a:r>
            <a:r>
              <a:rPr lang="en-US" altLang="zh-TW" dirty="0"/>
              <a:t>Sponge Construction</a:t>
            </a:r>
            <a:r>
              <a:rPr lang="zh-TW" altLang="en-US" dirty="0"/>
              <a:t>），這是一種兩階段的資料處理方式：</a:t>
            </a:r>
          </a:p>
          <a:p>
            <a:r>
              <a:rPr lang="zh-TW" altLang="en-US" b="1" dirty="0"/>
              <a:t>第一階段是 </a:t>
            </a:r>
            <a:r>
              <a:rPr lang="en-US" altLang="zh-TW" b="1" dirty="0"/>
              <a:t>absorbing phase</a:t>
            </a:r>
            <a:r>
              <a:rPr lang="zh-TW" altLang="en-US" b="1" dirty="0"/>
              <a:t>（吸收階段）</a:t>
            </a:r>
            <a:br>
              <a:rPr lang="zh-TW" altLang="en-US" dirty="0"/>
            </a:br>
            <a:r>
              <a:rPr lang="zh-TW" altLang="en-US" dirty="0"/>
              <a:t>在這個階段，輸入資料會先透過 </a:t>
            </a:r>
            <a:r>
              <a:rPr lang="en-US" altLang="zh-TW" dirty="0"/>
              <a:t>padding</a:t>
            </a:r>
            <a:r>
              <a:rPr lang="zh-TW" altLang="en-US" dirty="0"/>
              <a:t>（這裡是 </a:t>
            </a:r>
            <a:r>
              <a:rPr lang="en-US" altLang="zh-TW" dirty="0"/>
              <a:t>pad10*1 </a:t>
            </a:r>
            <a:r>
              <a:rPr lang="zh-TW" altLang="en-US" dirty="0"/>
              <a:t>演算法）填充，接著被切割成 </a:t>
            </a:r>
            <a:r>
              <a:rPr lang="en-US" altLang="zh-TW" dirty="0"/>
              <a:t>r</a:t>
            </a:r>
            <a:r>
              <a:rPr lang="zh-TW" altLang="en-US" dirty="0"/>
              <a:t>位元的區塊，一一與內部狀態進行 </a:t>
            </a:r>
            <a:r>
              <a:rPr lang="en-US" altLang="zh-TW" dirty="0"/>
              <a:t>XOR</a:t>
            </a:r>
            <a:r>
              <a:rPr lang="zh-TW" altLang="en-US" dirty="0"/>
              <a:t>，再交由</a:t>
            </a:r>
            <a:r>
              <a:rPr lang="en-US" altLang="zh-TW" dirty="0"/>
              <a:t>round</a:t>
            </a:r>
            <a:r>
              <a:rPr lang="zh-TW" altLang="en-US" dirty="0"/>
              <a:t> </a:t>
            </a:r>
            <a:r>
              <a:rPr lang="en-US" altLang="zh-TW" dirty="0"/>
              <a:t>function</a:t>
            </a:r>
            <a:r>
              <a:rPr lang="zh-TW" altLang="en-US" dirty="0"/>
              <a:t>處理。每處理一次，就更新一次內部狀態。</a:t>
            </a:r>
          </a:p>
          <a:p>
            <a:r>
              <a:rPr lang="zh-TW" altLang="en-US" b="1" dirty="0"/>
              <a:t>第二階段是 </a:t>
            </a:r>
            <a:r>
              <a:rPr lang="en-US" altLang="zh-TW" b="1" dirty="0"/>
              <a:t>squeezing phase</a:t>
            </a:r>
            <a:r>
              <a:rPr lang="zh-TW" altLang="en-US" b="1" dirty="0"/>
              <a:t>（擠壓階段）</a:t>
            </a:r>
            <a:br>
              <a:rPr lang="zh-TW" altLang="en-US" dirty="0"/>
            </a:br>
            <a:r>
              <a:rPr lang="zh-TW" altLang="en-US" dirty="0"/>
              <a:t>當吸收完畢後，我們開始從狀態中擷取輸出。會重複呼叫</a:t>
            </a:r>
            <a:r>
              <a:rPr lang="en-US" altLang="zh-TW" dirty="0"/>
              <a:t>round </a:t>
            </a:r>
            <a:r>
              <a:rPr lang="en-US" altLang="zh-TW" dirty="0" err="1"/>
              <a:t>fumction</a:t>
            </a:r>
            <a:r>
              <a:rPr lang="zh-TW" altLang="en-US" dirty="0"/>
              <a:t>，不斷更新狀態並取得前 </a:t>
            </a:r>
            <a:r>
              <a:rPr lang="en-US" altLang="zh-TW" dirty="0"/>
              <a:t>r</a:t>
            </a:r>
            <a:r>
              <a:rPr lang="zh-TW" altLang="en-US" dirty="0"/>
              <a:t>位輸出，直到累積足夠長度為止。</a:t>
            </a:r>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r>
              <a:rPr lang="zh-TW" altLang="en-US" dirty="0"/>
              <a:t>這一頁是說明 </a:t>
            </a:r>
            <a:r>
              <a:rPr lang="en-US" altLang="zh-TW" dirty="0"/>
              <a:t>SHA-3 </a:t>
            </a:r>
            <a:r>
              <a:rPr lang="zh-TW" altLang="en-US" dirty="0"/>
              <a:t>在 </a:t>
            </a:r>
            <a:r>
              <a:rPr lang="en-US" altLang="zh-TW" dirty="0"/>
              <a:t>MLDSA </a:t>
            </a:r>
            <a:r>
              <a:rPr lang="zh-TW" altLang="en-US" dirty="0"/>
              <a:t>中的應用，也就是我們所使用的兩個擴展輸出函數（</a:t>
            </a:r>
            <a:r>
              <a:rPr lang="en-US" altLang="zh-TW" dirty="0"/>
              <a:t>XOF</a:t>
            </a:r>
            <a:r>
              <a:rPr lang="zh-TW" altLang="en-US" dirty="0"/>
              <a:t>）：</a:t>
            </a:r>
            <a:r>
              <a:rPr lang="en-US" altLang="zh-TW" b="1" dirty="0"/>
              <a:t>SHAKE128</a:t>
            </a:r>
            <a:r>
              <a:rPr lang="zh-TW" altLang="en-US" dirty="0"/>
              <a:t> 與 </a:t>
            </a:r>
            <a:r>
              <a:rPr lang="en-US" altLang="zh-TW" b="1" dirty="0"/>
              <a:t>SHAKE256</a:t>
            </a:r>
            <a:r>
              <a:rPr lang="zh-TW" altLang="en-US" dirty="0"/>
              <a:t>，對應到 </a:t>
            </a:r>
            <a:r>
              <a:rPr lang="en-US" altLang="zh-TW" dirty="0"/>
              <a:t>MLDSA </a:t>
            </a:r>
            <a:r>
              <a:rPr lang="zh-TW" altLang="en-US" dirty="0"/>
              <a:t>演算法中常見的 </a:t>
            </a:r>
            <a:r>
              <a:rPr lang="en-US" altLang="zh-TW" b="1" dirty="0"/>
              <a:t>G </a:t>
            </a:r>
            <a:r>
              <a:rPr lang="zh-TW" altLang="en-US" b="1" dirty="0"/>
              <a:t>函數與 </a:t>
            </a:r>
            <a:r>
              <a:rPr lang="en-US" altLang="zh-TW" b="1" dirty="0"/>
              <a:t>H </a:t>
            </a:r>
            <a:r>
              <a:rPr lang="zh-TW" altLang="en-US" b="1" dirty="0"/>
              <a:t>函數</a:t>
            </a:r>
            <a:r>
              <a:rPr lang="zh-TW" altLang="en-US" dirty="0"/>
              <a:t>。</a:t>
            </a:r>
            <a:endParaRPr lang="en-US" altLang="zh-CN" dirty="0"/>
          </a:p>
          <a:p>
            <a:endParaRPr lang="en-US" altLang="zh-CN" dirty="0"/>
          </a:p>
          <a:p>
            <a:r>
              <a:rPr lang="zh-TW" altLang="en-US" dirty="0"/>
              <a:t>第一欄是 </a:t>
            </a:r>
            <a:r>
              <a:rPr lang="en-US" altLang="zh-TW" b="1" dirty="0"/>
              <a:t>SHA-3 </a:t>
            </a:r>
            <a:r>
              <a:rPr lang="zh-TW" altLang="en-US" b="1" dirty="0"/>
              <a:t>標準中的原始 </a:t>
            </a:r>
            <a:r>
              <a:rPr lang="en-US" altLang="zh-TW" b="1" dirty="0"/>
              <a:t>primitive</a:t>
            </a:r>
            <a:r>
              <a:rPr lang="zh-TW" altLang="en-US" dirty="0"/>
              <a:t>：</a:t>
            </a:r>
            <a:r>
              <a:rPr lang="en-US" altLang="zh-TW" dirty="0"/>
              <a:t>SHAKE128 </a:t>
            </a:r>
            <a:r>
              <a:rPr lang="zh-TW" altLang="en-US" dirty="0"/>
              <a:t>和 </a:t>
            </a:r>
            <a:r>
              <a:rPr lang="en-US" altLang="zh-TW" dirty="0"/>
              <a:t>SHAKE256</a:t>
            </a:r>
          </a:p>
          <a:p>
            <a:r>
              <a:rPr lang="zh-TW" altLang="en-US" dirty="0"/>
              <a:t>第二欄是對應到 </a:t>
            </a:r>
            <a:r>
              <a:rPr lang="en-US" altLang="zh-TW" dirty="0"/>
              <a:t>MLDSA </a:t>
            </a:r>
            <a:r>
              <a:rPr lang="zh-TW" altLang="en-US" dirty="0"/>
              <a:t>裡的名稱：</a:t>
            </a:r>
          </a:p>
          <a:p>
            <a:r>
              <a:rPr lang="en-US" altLang="zh-TW" dirty="0"/>
              <a:t>SHAKE128 </a:t>
            </a:r>
            <a:r>
              <a:rPr lang="zh-TW" altLang="en-US" dirty="0"/>
              <a:t>在 </a:t>
            </a:r>
            <a:r>
              <a:rPr lang="en-US" altLang="zh-TW" dirty="0"/>
              <a:t>MLDSA </a:t>
            </a:r>
            <a:r>
              <a:rPr lang="zh-TW" altLang="en-US" dirty="0"/>
              <a:t>中對應的是 </a:t>
            </a:r>
            <a:r>
              <a:rPr lang="en-US" altLang="zh-TW" dirty="0"/>
              <a:t>G </a:t>
            </a:r>
            <a:r>
              <a:rPr lang="zh-TW" altLang="en-US" dirty="0"/>
              <a:t>函數</a:t>
            </a:r>
          </a:p>
          <a:p>
            <a:r>
              <a:rPr lang="en-US" altLang="zh-TW" dirty="0"/>
              <a:t>SHAKE256 </a:t>
            </a:r>
            <a:r>
              <a:rPr lang="zh-TW" altLang="en-US" dirty="0"/>
              <a:t>則對應到 </a:t>
            </a:r>
            <a:r>
              <a:rPr lang="en-US" altLang="zh-TW" dirty="0"/>
              <a:t>H </a:t>
            </a:r>
            <a:r>
              <a:rPr lang="zh-TW" altLang="en-US" dirty="0"/>
              <a:t>函數</a:t>
            </a:r>
          </a:p>
          <a:p>
            <a:r>
              <a:rPr lang="zh-TW" altLang="en-US" dirty="0"/>
              <a:t>第三欄是這兩個函數的 </a:t>
            </a:r>
            <a:r>
              <a:rPr lang="en-US" altLang="zh-TW" b="1" dirty="0"/>
              <a:t>padding </a:t>
            </a:r>
            <a:r>
              <a:rPr lang="zh-TW" altLang="en-US" b="1" dirty="0"/>
              <a:t>規則</a:t>
            </a:r>
            <a:r>
              <a:rPr lang="zh-TW" altLang="en-US" dirty="0"/>
              <a:t>：</a:t>
            </a:r>
          </a:p>
          <a:p>
            <a:r>
              <a:rPr lang="zh-TW" altLang="en-US" dirty="0"/>
              <a:t>採用的格式是 </a:t>
            </a:r>
            <a:r>
              <a:rPr lang="en-US" altLang="zh-TW" dirty="0"/>
              <a:t>M ‖ 0x1f ‖ 0x00… ‖ 0x80</a:t>
            </a:r>
            <a:r>
              <a:rPr lang="zh-TW" altLang="en-US" dirty="0"/>
              <a:t>，這是一種 </a:t>
            </a:r>
            <a:r>
              <a:rPr lang="en-US" altLang="zh-TW" b="1" dirty="0"/>
              <a:t>multi-rate padding</a:t>
            </a:r>
            <a:r>
              <a:rPr lang="zh-TW" altLang="en-US" dirty="0"/>
              <a:t>，其中 </a:t>
            </a:r>
            <a:r>
              <a:rPr lang="en-US" altLang="zh-TW" dirty="0"/>
              <a:t>0x1f </a:t>
            </a:r>
            <a:r>
              <a:rPr lang="zh-TW" altLang="en-US" dirty="0"/>
              <a:t>是 </a:t>
            </a:r>
            <a:r>
              <a:rPr lang="en-US" altLang="zh-TW" dirty="0"/>
              <a:t>domain separation </a:t>
            </a:r>
            <a:r>
              <a:rPr lang="zh-TW" altLang="en-US" dirty="0"/>
              <a:t>的標記，最後 </a:t>
            </a:r>
            <a:r>
              <a:rPr lang="en-US" altLang="zh-TW" dirty="0"/>
              <a:t>0x80 </a:t>
            </a:r>
            <a:r>
              <a:rPr lang="zh-TW" altLang="en-US" dirty="0"/>
              <a:t>是 </a:t>
            </a:r>
            <a:r>
              <a:rPr lang="en-US" altLang="zh-TW" dirty="0"/>
              <a:t>pad10*1 </a:t>
            </a:r>
            <a:r>
              <a:rPr lang="zh-TW" altLang="en-US" dirty="0"/>
              <a:t>的結尾位元</a:t>
            </a:r>
          </a:p>
          <a:p>
            <a:r>
              <a:rPr lang="zh-TW" altLang="en-US" dirty="0"/>
              <a:t>最右邊是這兩種 </a:t>
            </a:r>
            <a:r>
              <a:rPr lang="en-US" altLang="zh-TW" dirty="0"/>
              <a:t>SHAKE </a:t>
            </a:r>
            <a:r>
              <a:rPr lang="zh-TW" altLang="en-US" dirty="0"/>
              <a:t>函數的 </a:t>
            </a:r>
            <a:r>
              <a:rPr lang="zh-TW" altLang="en-US" b="1" dirty="0"/>
              <a:t>參數配置</a:t>
            </a:r>
            <a:r>
              <a:rPr lang="zh-TW" altLang="en-US" dirty="0"/>
              <a:t>：</a:t>
            </a:r>
          </a:p>
          <a:p>
            <a:r>
              <a:rPr lang="en-US" altLang="zh-TW" dirty="0"/>
              <a:t>SHAKE128 </a:t>
            </a:r>
            <a:r>
              <a:rPr lang="zh-TW" altLang="en-US" dirty="0"/>
              <a:t>的 </a:t>
            </a:r>
            <a:r>
              <a:rPr lang="en-US" altLang="zh-TW" dirty="0"/>
              <a:t>rate</a:t>
            </a:r>
            <a:r>
              <a:rPr lang="zh-TW" altLang="en-US" dirty="0"/>
              <a:t>（</a:t>
            </a:r>
            <a:r>
              <a:rPr lang="en-US" altLang="zh-TW" dirty="0"/>
              <a:t>r</a:t>
            </a:r>
            <a:r>
              <a:rPr lang="zh-TW" altLang="en-US" dirty="0"/>
              <a:t>）是 </a:t>
            </a:r>
            <a:r>
              <a:rPr lang="en-US" altLang="zh-TW" dirty="0"/>
              <a:t>1344 bits</a:t>
            </a:r>
            <a:r>
              <a:rPr lang="zh-TW" altLang="en-US" dirty="0"/>
              <a:t>，</a:t>
            </a:r>
            <a:r>
              <a:rPr lang="en-US" altLang="zh-TW" dirty="0"/>
              <a:t>capacity</a:t>
            </a:r>
            <a:r>
              <a:rPr lang="zh-TW" altLang="en-US" dirty="0"/>
              <a:t>（</a:t>
            </a:r>
            <a:r>
              <a:rPr lang="en-US" altLang="zh-TW" dirty="0"/>
              <a:t>c</a:t>
            </a:r>
            <a:r>
              <a:rPr lang="zh-TW" altLang="en-US" dirty="0"/>
              <a:t>）是 </a:t>
            </a:r>
            <a:r>
              <a:rPr lang="en-US" altLang="zh-TW" dirty="0"/>
              <a:t>256 bits</a:t>
            </a:r>
          </a:p>
          <a:p>
            <a:r>
              <a:rPr lang="en-US" altLang="zh-TW" dirty="0"/>
              <a:t>SHAKE256 </a:t>
            </a:r>
            <a:r>
              <a:rPr lang="zh-TW" altLang="en-US" dirty="0"/>
              <a:t>的 </a:t>
            </a:r>
            <a:r>
              <a:rPr lang="en-US" altLang="zh-TW" dirty="0"/>
              <a:t>rate </a:t>
            </a:r>
            <a:r>
              <a:rPr lang="zh-TW" altLang="en-US" dirty="0"/>
              <a:t>是 </a:t>
            </a:r>
            <a:r>
              <a:rPr lang="en-US" altLang="zh-TW" dirty="0"/>
              <a:t>1088 bits</a:t>
            </a:r>
            <a:r>
              <a:rPr lang="zh-TW" altLang="en-US" dirty="0"/>
              <a:t>，</a:t>
            </a:r>
            <a:r>
              <a:rPr lang="en-US" altLang="zh-TW" dirty="0"/>
              <a:t>capacity </a:t>
            </a:r>
            <a:r>
              <a:rPr lang="zh-TW" altLang="en-US" dirty="0"/>
              <a:t>是 </a:t>
            </a:r>
            <a:r>
              <a:rPr lang="en-US" altLang="zh-TW" dirty="0"/>
              <a:t>512 bits</a:t>
            </a:r>
          </a:p>
          <a:p>
            <a:r>
              <a:rPr lang="zh-TW" altLang="en-US" dirty="0"/>
              <a:t>這兩種函數的輸出都是 </a:t>
            </a:r>
            <a:r>
              <a:rPr lang="zh-TW" altLang="en-US" b="1" dirty="0"/>
              <a:t>不限長度的（</a:t>
            </a:r>
            <a:r>
              <a:rPr lang="en-US" altLang="zh-TW" b="1" dirty="0"/>
              <a:t>unlimited</a:t>
            </a:r>
            <a:r>
              <a:rPr lang="zh-TW" altLang="en-US" b="1" dirty="0"/>
              <a:t>）</a:t>
            </a:r>
            <a:r>
              <a:rPr lang="zh-TW" altLang="en-US" dirty="0"/>
              <a:t>，這是 </a:t>
            </a:r>
            <a:r>
              <a:rPr lang="en-US" altLang="zh-TW" dirty="0"/>
              <a:t>XOF </a:t>
            </a:r>
            <a:r>
              <a:rPr lang="zh-TW" altLang="en-US" dirty="0"/>
              <a:t>函數的特性，表示你可以擠出任意長度的輸出結果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r>
              <a:rPr lang="zh-TW" altLang="en-US" dirty="0"/>
              <a:t>本設計將 </a:t>
            </a:r>
            <a:r>
              <a:rPr lang="en-US" altLang="zh-TW" dirty="0"/>
              <a:t>Keccak </a:t>
            </a:r>
            <a:r>
              <a:rPr lang="zh-TW" altLang="en-US" dirty="0"/>
              <a:t>結構分為兩大模組，其中 </a:t>
            </a:r>
            <a:r>
              <a:rPr lang="en-US" altLang="zh-TW" b="1" dirty="0"/>
              <a:t>Padder</a:t>
            </a:r>
            <a:r>
              <a:rPr lang="zh-TW" altLang="en-US" dirty="0"/>
              <a:t> 模組專門負責外部資料接收與前處理，包含多速率填充法 </a:t>
            </a:r>
            <a:r>
              <a:rPr lang="en-US" altLang="zh-TW" dirty="0"/>
              <a:t>(multi-rate padding)</a:t>
            </a:r>
            <a:r>
              <a:rPr lang="zh-TW" altLang="en-US" dirty="0"/>
              <a:t>、格式整理。資料輸入寬度為 </a:t>
            </a:r>
            <a:r>
              <a:rPr lang="en-US" altLang="zh-TW" dirty="0"/>
              <a:t>64 </a:t>
            </a:r>
            <a:r>
              <a:rPr lang="zh-TW" altLang="en-US" dirty="0"/>
              <a:t>位元， 根據累積狀況進行以下三種操作： </a:t>
            </a:r>
            <a:r>
              <a:rPr lang="en-US" altLang="zh-TW" dirty="0"/>
              <a:t>1. </a:t>
            </a:r>
            <a:r>
              <a:rPr lang="zh-TW" altLang="en-US" dirty="0"/>
              <a:t>一般資料輸入：資料直接推入移位暫存器。 </a:t>
            </a:r>
            <a:r>
              <a:rPr lang="en-US" altLang="zh-TW" dirty="0"/>
              <a:t>2. </a:t>
            </a:r>
            <a:r>
              <a:rPr lang="zh-TW" altLang="en-US" dirty="0"/>
              <a:t>滿載結尾輸入：若為 </a:t>
            </a:r>
            <a:r>
              <a:rPr lang="en-US" altLang="zh-TW" dirty="0"/>
              <a:t>1088 </a:t>
            </a:r>
            <a:r>
              <a:rPr lang="zh-TW" altLang="en-US" dirty="0"/>
              <a:t>或 </a:t>
            </a:r>
            <a:r>
              <a:rPr lang="en-US" altLang="zh-TW" dirty="0"/>
              <a:t>1344 </a:t>
            </a:r>
            <a:r>
              <a:rPr lang="zh-TW" altLang="en-US" dirty="0"/>
              <a:t>位元的最後一筆資料，於尾位填入 </a:t>
            </a:r>
            <a:r>
              <a:rPr lang="en-US" altLang="zh-TW" dirty="0"/>
              <a:t>1 </a:t>
            </a:r>
            <a:r>
              <a:rPr lang="zh-TW" altLang="en-US" dirty="0"/>
              <a:t>作 為填充結束標記。 </a:t>
            </a:r>
            <a:r>
              <a:rPr lang="en-US" altLang="zh-TW" dirty="0"/>
              <a:t>3. </a:t>
            </a:r>
            <a:r>
              <a:rPr lang="zh-TW" altLang="en-US" dirty="0"/>
              <a:t>資料不足補齊：持續填入 </a:t>
            </a:r>
            <a:r>
              <a:rPr lang="en-US" altLang="zh-TW" dirty="0"/>
              <a:t>64′d0 </a:t>
            </a:r>
            <a:r>
              <a:rPr lang="zh-TW" altLang="en-US" dirty="0"/>
              <a:t>補齊至標準長度，最終一筆補 </a:t>
            </a:r>
            <a:r>
              <a:rPr lang="en-US" altLang="zh-TW" dirty="0"/>
              <a:t>0 </a:t>
            </a:r>
            <a:r>
              <a:rPr lang="zh-TW" altLang="en-US" dirty="0"/>
              <a:t>資料之尾 位同樣設為 </a:t>
            </a:r>
            <a:r>
              <a:rPr lang="en-US" altLang="zh-TW" dirty="0"/>
              <a:t>1</a:t>
            </a:r>
            <a:r>
              <a:rPr lang="zh-TW" altLang="en-US" dirty="0"/>
              <a:t>。</a:t>
            </a:r>
            <a:endParaRPr lang="en-US" altLang="zh-TW"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26776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A417-0A78-C622-4AAD-534096410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92B97-12DF-8364-4E18-809C97E7A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DEF0E-8646-BC2D-4956-8AC271C1D04F}"/>
              </a:ext>
            </a:extLst>
          </p:cNvPr>
          <p:cNvSpPr>
            <a:spLocks noGrp="1"/>
          </p:cNvSpPr>
          <p:nvPr>
            <p:ph type="body" idx="1"/>
          </p:nvPr>
        </p:nvSpPr>
        <p:spPr/>
        <p:txBody>
          <a:bodyPr/>
          <a:lstStyle/>
          <a:p>
            <a:r>
              <a:rPr lang="zh-TW" altLang="en-US" dirty="0"/>
              <a:t>另一部分為 </a:t>
            </a:r>
            <a:r>
              <a:rPr lang="en-US" altLang="zh-TW" b="1" dirty="0" err="1"/>
              <a:t>F_Permutation</a:t>
            </a:r>
            <a:r>
              <a:rPr lang="zh-TW" altLang="en-US" dirty="0"/>
              <a:t>，主要負責將 </a:t>
            </a:r>
            <a:r>
              <a:rPr lang="en-US" altLang="zh-TW" dirty="0"/>
              <a:t>Padder </a:t>
            </a:r>
            <a:r>
              <a:rPr lang="zh-TW" altLang="en-US" dirty="0"/>
              <a:t>模組所輸出的有效資料進行 </a:t>
            </a:r>
            <a:r>
              <a:rPr lang="en-US" altLang="zh-TW" b="1" dirty="0"/>
              <a:t>Round Function</a:t>
            </a:r>
            <a:r>
              <a:rPr lang="zh-TW" altLang="en-US" dirty="0"/>
              <a:t> 處理。</a:t>
            </a:r>
          </a:p>
          <a:p>
            <a:r>
              <a:rPr lang="zh-TW" altLang="en-US" dirty="0"/>
              <a:t>整體運算流程如下：</a:t>
            </a:r>
          </a:p>
          <a:p>
            <a:r>
              <a:rPr lang="zh-TW" altLang="en-US" dirty="0"/>
              <a:t>初始輸出狀態 </a:t>
            </a:r>
            <a:r>
              <a:rPr lang="en-US" altLang="zh-TW" dirty="0"/>
              <a:t>out </a:t>
            </a:r>
            <a:r>
              <a:rPr lang="zh-TW" altLang="en-US" dirty="0"/>
              <a:t>為 </a:t>
            </a:r>
            <a:r>
              <a:rPr lang="en-US" altLang="zh-TW" dirty="0"/>
              <a:t>1600 </a:t>
            </a:r>
            <a:r>
              <a:rPr lang="zh-TW" altLang="en-US" dirty="0"/>
              <a:t>位元，內容全為 </a:t>
            </a:r>
            <a:r>
              <a:rPr lang="en-US" altLang="zh-TW" dirty="0"/>
              <a:t>0</a:t>
            </a:r>
            <a:r>
              <a:rPr lang="zh-TW" altLang="en-US" dirty="0"/>
              <a:t>。</a:t>
            </a:r>
          </a:p>
          <a:p>
            <a:r>
              <a:rPr lang="zh-TW" altLang="en-US" dirty="0"/>
              <a:t>根據模式 </a:t>
            </a:r>
            <a:r>
              <a:rPr lang="en-US" altLang="zh-TW" dirty="0"/>
              <a:t>G </a:t>
            </a:r>
            <a:r>
              <a:rPr lang="zh-TW" altLang="en-US" dirty="0"/>
              <a:t>或 </a:t>
            </a:r>
            <a:r>
              <a:rPr lang="en-US" altLang="zh-TW" dirty="0"/>
              <a:t>H</a:t>
            </a:r>
            <a:r>
              <a:rPr lang="zh-TW" altLang="en-US" dirty="0"/>
              <a:t>，分別選擇對應的有效比特率（</a:t>
            </a:r>
            <a:r>
              <a:rPr lang="en-US" altLang="zh-TW" dirty="0"/>
              <a:t>Rate</a:t>
            </a:r>
            <a:r>
              <a:rPr lang="zh-TW" altLang="en-US" dirty="0"/>
              <a:t>）長度：</a:t>
            </a:r>
            <a:r>
              <a:rPr lang="en-US" altLang="zh-TW" dirty="0"/>
              <a:t>1344 </a:t>
            </a:r>
            <a:r>
              <a:rPr lang="zh-TW" altLang="en-US" dirty="0"/>
              <a:t>或 </a:t>
            </a:r>
            <a:r>
              <a:rPr lang="en-US" altLang="zh-TW" dirty="0"/>
              <a:t>1088 </a:t>
            </a:r>
            <a:r>
              <a:rPr lang="zh-TW" altLang="en-US" dirty="0"/>
              <a:t>位元。</a:t>
            </a:r>
          </a:p>
          <a:p>
            <a:r>
              <a:rPr lang="zh-TW" altLang="en-US" dirty="0"/>
              <a:t>有效輸入資料與 </a:t>
            </a:r>
            <a:r>
              <a:rPr lang="en-US" altLang="zh-TW" dirty="0"/>
              <a:t>out </a:t>
            </a:r>
            <a:r>
              <a:rPr lang="zh-TW" altLang="en-US" dirty="0"/>
              <a:t>中對應位置進行 </a:t>
            </a:r>
            <a:r>
              <a:rPr lang="en-US" altLang="zh-TW" dirty="0"/>
              <a:t>XOR </a:t>
            </a:r>
            <a:r>
              <a:rPr lang="zh-TW" altLang="en-US" dirty="0"/>
              <a:t>混合，其餘位置則保留作為容量 </a:t>
            </a:r>
            <a:r>
              <a:rPr lang="en-US" altLang="zh-TW" dirty="0"/>
              <a:t>c </a:t>
            </a:r>
            <a:r>
              <a:rPr lang="zh-TW" altLang="en-US" dirty="0"/>
              <a:t>的填充區域。</a:t>
            </a:r>
          </a:p>
          <a:p>
            <a:r>
              <a:rPr lang="zh-TW" altLang="en-US" dirty="0"/>
              <a:t>接著執行 </a:t>
            </a:r>
            <a:r>
              <a:rPr lang="en-US" altLang="zh-TW" dirty="0"/>
              <a:t>24 </a:t>
            </a:r>
            <a:r>
              <a:rPr lang="zh-TW" altLang="en-US" dirty="0"/>
              <a:t>輪 </a:t>
            </a:r>
            <a:r>
              <a:rPr lang="en-US" altLang="zh-TW" dirty="0"/>
              <a:t>Round Function</a:t>
            </a:r>
            <a:r>
              <a:rPr lang="zh-TW" altLang="en-US" dirty="0"/>
              <a:t>。</a:t>
            </a:r>
          </a:p>
          <a:p>
            <a:r>
              <a:rPr lang="zh-TW" altLang="en-US" dirty="0"/>
              <a:t>為了降低組合邏輯的關鍵路徑長度，本設計將 </a:t>
            </a:r>
            <a:r>
              <a:rPr lang="en-US" altLang="zh-TW" dirty="0"/>
              <a:t>Round Function </a:t>
            </a:r>
            <a:r>
              <a:rPr lang="zh-TW" altLang="en-US" dirty="0"/>
              <a:t>拆分為 </a:t>
            </a:r>
            <a:r>
              <a:rPr lang="en-US" altLang="zh-TW" b="1" dirty="0"/>
              <a:t>Round A</a:t>
            </a:r>
            <a:r>
              <a:rPr lang="zh-TW" altLang="en-US" dirty="0"/>
              <a:t> 與 </a:t>
            </a:r>
            <a:r>
              <a:rPr lang="en-US" altLang="zh-TW" b="1" dirty="0"/>
              <a:t>Round B</a:t>
            </a:r>
            <a:r>
              <a:rPr lang="zh-TW" altLang="en-US" dirty="0"/>
              <a:t>：</a:t>
            </a:r>
          </a:p>
          <a:p>
            <a:r>
              <a:rPr lang="en-US" altLang="zh-TW" b="1" dirty="0"/>
              <a:t>Round A</a:t>
            </a:r>
            <a:r>
              <a:rPr lang="zh-TW" altLang="en-US" dirty="0"/>
              <a:t> 負責執行 </a:t>
            </a:r>
            <a:r>
              <a:rPr lang="en-US" altLang="zh-TW" dirty="0"/>
              <a:t>θ</a:t>
            </a:r>
            <a:r>
              <a:rPr lang="zh-TW" altLang="en-US" dirty="0"/>
              <a:t>（</a:t>
            </a:r>
            <a:r>
              <a:rPr lang="en-US" altLang="zh-TW" dirty="0"/>
              <a:t>theta</a:t>
            </a:r>
            <a:r>
              <a:rPr lang="zh-TW" altLang="en-US" dirty="0"/>
              <a:t>）、</a:t>
            </a:r>
            <a:r>
              <a:rPr lang="en-US" altLang="zh-TW" dirty="0"/>
              <a:t>ρ</a:t>
            </a:r>
            <a:r>
              <a:rPr lang="zh-TW" altLang="en-US" dirty="0"/>
              <a:t>（</a:t>
            </a:r>
            <a:r>
              <a:rPr lang="en-US" altLang="zh-TW" dirty="0"/>
              <a:t>rho</a:t>
            </a:r>
            <a:r>
              <a:rPr lang="zh-TW" altLang="en-US" dirty="0"/>
              <a:t>）與 </a:t>
            </a:r>
            <a:r>
              <a:rPr lang="en-US" altLang="zh-TW" dirty="0"/>
              <a:t>π</a:t>
            </a:r>
            <a:r>
              <a:rPr lang="zh-TW" altLang="en-US" dirty="0"/>
              <a:t>（</a:t>
            </a:r>
            <a:r>
              <a:rPr lang="en-US" altLang="zh-TW" dirty="0"/>
              <a:t>pi</a:t>
            </a:r>
            <a:r>
              <a:rPr lang="zh-TW" altLang="en-US" dirty="0"/>
              <a:t>）三個線性映射。</a:t>
            </a:r>
          </a:p>
          <a:p>
            <a:r>
              <a:rPr lang="en-US" altLang="zh-TW" b="1" dirty="0"/>
              <a:t>Round B</a:t>
            </a:r>
            <a:r>
              <a:rPr lang="zh-TW" altLang="en-US" dirty="0"/>
              <a:t> 則處理 </a:t>
            </a:r>
            <a:r>
              <a:rPr lang="en-US" altLang="zh-TW" dirty="0"/>
              <a:t>χ</a:t>
            </a:r>
            <a:r>
              <a:rPr lang="zh-TW" altLang="en-US" dirty="0"/>
              <a:t>（</a:t>
            </a:r>
            <a:r>
              <a:rPr lang="en-US" altLang="zh-TW" dirty="0"/>
              <a:t>chi</a:t>
            </a:r>
            <a:r>
              <a:rPr lang="zh-TW" altLang="en-US" dirty="0"/>
              <a:t>）與 </a:t>
            </a:r>
            <a:r>
              <a:rPr lang="en-US" altLang="zh-TW" dirty="0"/>
              <a:t>ι</a:t>
            </a:r>
            <a:r>
              <a:rPr lang="zh-TW" altLang="en-US" dirty="0"/>
              <a:t>（</a:t>
            </a:r>
            <a:r>
              <a:rPr lang="en-US" altLang="zh-TW" dirty="0"/>
              <a:t>iota</a:t>
            </a:r>
            <a:r>
              <a:rPr lang="zh-TW" altLang="en-US" dirty="0"/>
              <a:t>）兩個非線性步驟，其中 </a:t>
            </a:r>
            <a:r>
              <a:rPr lang="en-US" altLang="zh-TW" dirty="0"/>
              <a:t>ι</a:t>
            </a:r>
            <a:r>
              <a:rPr lang="zh-TW" altLang="en-US" dirty="0"/>
              <a:t>（</a:t>
            </a:r>
            <a:r>
              <a:rPr lang="en-US" altLang="zh-TW" dirty="0"/>
              <a:t>iota</a:t>
            </a:r>
            <a:r>
              <a:rPr lang="zh-TW" altLang="en-US" dirty="0"/>
              <a:t>）會根據當前回合數 </a:t>
            </a:r>
            <a:r>
              <a:rPr lang="en-US" altLang="zh-TW" dirty="0" err="1"/>
              <a:t>i</a:t>
            </a:r>
            <a:r>
              <a:rPr lang="zh-TW" altLang="en-US" dirty="0"/>
              <a:t>，加入對應的回合常數（</a:t>
            </a:r>
            <a:r>
              <a:rPr lang="en-US" altLang="zh-TW" dirty="0"/>
              <a:t>round constant</a:t>
            </a:r>
            <a:r>
              <a:rPr lang="zh-TW" altLang="en-US" dirty="0"/>
              <a:t>）。</a:t>
            </a:r>
          </a:p>
          <a:p>
            <a:r>
              <a:rPr lang="zh-TW" altLang="en-US" dirty="0"/>
              <a:t>經過 </a:t>
            </a:r>
            <a:r>
              <a:rPr lang="en-US" altLang="zh-TW" dirty="0"/>
              <a:t>24 </a:t>
            </a:r>
            <a:r>
              <a:rPr lang="zh-TW" altLang="en-US" dirty="0"/>
              <a:t>次完整的輪替操作後，即可產生最終有效輸出。</a:t>
            </a:r>
          </a:p>
        </p:txBody>
      </p:sp>
      <p:sp>
        <p:nvSpPr>
          <p:cNvPr id="4" name="灯片编号占位符 3">
            <a:extLst>
              <a:ext uri="{FF2B5EF4-FFF2-40B4-BE49-F238E27FC236}">
                <a16:creationId xmlns:a16="http://schemas.microsoft.com/office/drawing/2014/main" id="{09DDCB9D-2A4E-9404-CF19-BA400465162F}"/>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2629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30</a:t>
            </a:fld>
            <a:endParaRPr lang="zh-CN" altLang="en-US"/>
          </a:p>
        </p:txBody>
      </p:sp>
    </p:spTree>
    <p:extLst>
      <p:ext uri="{BB962C8B-B14F-4D97-AF65-F5344CB8AC3E}">
        <p14:creationId xmlns:p14="http://schemas.microsoft.com/office/powerpoint/2010/main" val="13607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14:m>
                  <m:oMath xmlns:m="http://schemas.openxmlformats.org/officeDocument/2006/math">
                    <m:sSup>
                      <m:sSupPr>
                        <m:ctrlPr>
                          <a:rPr lang="en-US" altLang="zh-TW" sz="120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cs typeface="Times New Roman" panose="02020603050405020304" pitchFamily="18" charset="0"/>
                          </a:rPr>
                          <m:t>23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12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𝑞</m:t>
                    </m:r>
                    <m:r>
                      <a:rPr lang="zh-TW" altLang="en-US" sz="1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這裡是我們的模數化簡單元設計說明。我們針對 </a:t>
                </a:r>
                <a:r>
                  <a:rPr lang="en-US" altLang="zh-TW" dirty="0"/>
                  <a:t>46</a:t>
                </a:r>
                <a:r>
                  <a:rPr lang="zh-TW" altLang="en-US" dirty="0"/>
                  <a:t>位元的輸入數值，透過一個特殊的同餘關係來加速模</a:t>
                </a:r>
                <a:r>
                  <a:rPr lang="en-US" altLang="zh-TW" dirty="0"/>
                  <a:t>q</a:t>
                </a:r>
                <a:r>
                  <a:rPr lang="zh-TW" altLang="en-US" dirty="0"/>
                  <a:t>的化簡，這個關係是：</a:t>
                </a:r>
                <a:r>
                  <a:rPr lang="en-US" altLang="zh-TW" sz="1200" i="0">
                    <a:latin typeface="Cambria Math" panose="02040503050406030204" pitchFamily="18" charset="0"/>
                    <a:cs typeface="Times New Roman" panose="02020603050405020304" pitchFamily="18" charset="0"/>
                  </a:rPr>
                  <a:t>〖</a:t>
                </a:r>
                <a:r>
                  <a:rPr lang="en-US" altLang="zh-TW" sz="1200" b="0" i="0">
                    <a:latin typeface="Cambria Math" panose="02040503050406030204" pitchFamily="18" charset="0"/>
                    <a:cs typeface="Times New Roman" panose="02020603050405020304" pitchFamily="18" charset="0"/>
                  </a:rPr>
                  <a:t> </a:t>
                </a:r>
                <a:r>
                  <a:rPr lang="en-US" altLang="zh-TW" sz="1200" i="0">
                    <a:latin typeface="Cambria Math" panose="02040503050406030204" pitchFamily="18" charset="0"/>
                    <a:cs typeface="Times New Roman" panose="02020603050405020304" pitchFamily="18" charset="0"/>
                  </a:rPr>
                  <a:t>2〗^23</a:t>
                </a:r>
                <a:r>
                  <a:rPr lang="en-US" altLang="zh-TW" sz="1200" i="0">
                    <a:latin typeface="Cambria Math" panose="02040503050406030204" pitchFamily="18" charset="0"/>
                    <a:ea typeface="Cambria Math" panose="02040503050406030204" pitchFamily="18" charset="0"/>
                    <a:cs typeface="Times New Roman" panose="02020603050405020304" pitchFamily="18" charset="0"/>
                  </a:rPr>
                  <a:t>≡2^13−1 𝑚𝑜𝑑 𝑞</a:t>
                </a:r>
                <a:r>
                  <a:rPr lang="zh-TW" altLang="en-US" sz="1200" i="0">
                    <a:latin typeface="Cambria Math" panose="02040503050406030204" pitchFamily="18" charset="0"/>
                    <a:ea typeface="Cambria Math" panose="02040503050406030204" pitchFamily="18" charset="0"/>
                    <a:cs typeface="Times New Roman" panose="02020603050405020304" pitchFamily="18" charset="0"/>
                  </a:rPr>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這個關係式可以幫助我們將原本的</a:t>
                </a:r>
                <a:r>
                  <a:rPr lang="en-US" altLang="zh-TW" dirty="0"/>
                  <a:t>46</a:t>
                </a:r>
                <a:r>
                  <a:rPr lang="zh-TW" altLang="en-US" dirty="0"/>
                  <a:t>位元的輸入數值分成多個區段，透過位移及加減法實現，進而組成最終的結果。</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結果會被保證落在</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a:t>
                </a:r>
                <a:r>
                  <a:rPr lang="zh-TW" altLang="en-US" dirty="0"/>
                  <a:t>的範圍內，但是這還不是我們要的最終結果，因為模</a:t>
                </a:r>
                <a:r>
                  <a:rPr lang="en-US" altLang="zh-TW" dirty="0"/>
                  <a:t>q</a:t>
                </a:r>
                <a:r>
                  <a:rPr lang="zh-TW" altLang="en-US" dirty="0"/>
                  <a:t>的值應該要落在</a:t>
                </a:r>
                <a:r>
                  <a:rPr lang="en-US" altLang="zh-TW" sz="1200" dirty="0">
                    <a:latin typeface="Times New Roman" panose="02020603050405020304" pitchFamily="18" charset="0"/>
                    <a:cs typeface="Times New Roman" panose="02020603050405020304" pitchFamily="18" charset="0"/>
                  </a:rPr>
                  <a:t>[0, 2</a:t>
                </a:r>
                <a:r>
                  <a:rPr lang="zh-TW" altLang="en-US" sz="1200" dirty="0">
                    <a:latin typeface="Times New Roman" panose="02020603050405020304" pitchFamily="18" charset="0"/>
                    <a:cs typeface="Times New Roman" panose="02020603050405020304" pitchFamily="18" charset="0"/>
                  </a:rPr>
                  <a:t>𝑞</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a:t>
                </a:r>
                <a:r>
                  <a:rPr lang="zh-TW" altLang="en-US" dirty="0"/>
                  <a:t>因此我們還要做一個後處理，如果結果小於 </a:t>
                </a:r>
                <a:r>
                  <a:rPr lang="en-US" altLang="zh-TW" dirty="0"/>
                  <a:t>0</a:t>
                </a:r>
                <a:r>
                  <a:rPr lang="zh-TW" altLang="en-US" dirty="0"/>
                  <a:t>，就加</a:t>
                </a:r>
                <a:r>
                  <a:rPr lang="en-US" altLang="zh-TW" dirty="0"/>
                  <a:t>q</a:t>
                </a:r>
                <a:r>
                  <a:rPr lang="zh-TW" altLang="en-US" dirty="0"/>
                  <a:t>，如果結果大於等於</a:t>
                </a:r>
                <a:r>
                  <a:rPr lang="en-US" altLang="zh-TW" dirty="0"/>
                  <a:t>q</a:t>
                </a:r>
                <a:r>
                  <a:rPr lang="zh-TW" altLang="en-US" dirty="0"/>
                  <a:t>，就減</a:t>
                </a:r>
                <a:r>
                  <a:rPr lang="en-US" altLang="zh-TW" dirty="0"/>
                  <a:t>q</a:t>
                </a:r>
                <a:r>
                  <a:rPr lang="zh-TW" altLang="en-US" dirty="0"/>
                  <a:t>。</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br>
                  <a:rPr lang="en-US" altLang="zh-TW" dirty="0"/>
                </a:br>
                <a:br>
                  <a:rPr lang="en-US" altLang="zh-TW" dirty="0"/>
                </a:b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53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F16D-2EA7-3EA0-0AEC-6B07980E1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E38633-48B5-29A8-31B8-8AD2ADD06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A6705F-07D7-6C83-10EB-A77DA8B02F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0AA920-5C28-C916-3F7E-736376BADD9F}"/>
              </a:ext>
            </a:extLst>
          </p:cNvPr>
          <p:cNvSpPr>
            <a:spLocks noGrp="1"/>
          </p:cNvSpPr>
          <p:nvPr>
            <p:ph type="sldNum" sz="quarter" idx="10"/>
          </p:nvPr>
        </p:nvSpPr>
        <p:spPr/>
        <p:txBody>
          <a:bodyPr/>
          <a:lstStyle/>
          <a:p>
            <a:fld id="{F4F633F3-5D0E-4770-8750-05DED033C41B}" type="slidenum">
              <a:rPr lang="zh-CN" altLang="en-US" smtClean="0"/>
              <a:t>33</a:t>
            </a:fld>
            <a:endParaRPr lang="zh-CN" altLang="en-US"/>
          </a:p>
        </p:txBody>
      </p:sp>
    </p:spTree>
    <p:extLst>
      <p:ext uri="{BB962C8B-B14F-4D97-AF65-F5344CB8AC3E}">
        <p14:creationId xmlns:p14="http://schemas.microsoft.com/office/powerpoint/2010/main" val="3599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首先，</a:t>
            </a:r>
            <a:r>
              <a:rPr lang="en-US" altLang="zh-TW" dirty="0"/>
              <a:t>NTT </a:t>
            </a:r>
            <a:r>
              <a:rPr lang="zh-TW" altLang="en-US" dirty="0"/>
              <a:t>是一種在有限域上運作的快速傅立葉轉換（</a:t>
            </a:r>
            <a:r>
              <a:rPr lang="en-US" altLang="zh-TW" dirty="0"/>
              <a:t>FFT</a:t>
            </a:r>
            <a:r>
              <a:rPr lang="zh-TW" altLang="en-US" dirty="0"/>
              <a:t>）變形，它的最大優勢在於能把多項式乘法轉換成點對點相乘，大幅加速運算速度。</a:t>
            </a:r>
            <a:endParaRPr lang="en-US" altLang="zh-TW" dirty="0"/>
          </a:p>
          <a:p>
            <a:endParaRPr lang="zh-TW" altLang="en-US" dirty="0"/>
          </a:p>
          <a:p>
            <a:r>
              <a:rPr lang="zh-TW" altLang="en-US" dirty="0"/>
              <a:t>在演算法方面，我們採用 </a:t>
            </a:r>
            <a:r>
              <a:rPr lang="en-US" altLang="zh-TW" dirty="0"/>
              <a:t>Cooley-Tukey </a:t>
            </a:r>
            <a:r>
              <a:rPr lang="zh-TW" altLang="en-US" dirty="0"/>
              <a:t>分解做 </a:t>
            </a:r>
            <a:r>
              <a:rPr lang="en-US" altLang="zh-TW" dirty="0"/>
              <a:t>NTT</a:t>
            </a:r>
            <a:r>
              <a:rPr lang="zh-TW" altLang="en-US" dirty="0"/>
              <a:t>，對應地在反轉換 </a:t>
            </a:r>
            <a:r>
              <a:rPr lang="en-US" altLang="zh-TW" dirty="0"/>
              <a:t>INTT </a:t>
            </a:r>
            <a:r>
              <a:rPr lang="zh-TW" altLang="en-US" dirty="0"/>
              <a:t>中則採用 </a:t>
            </a:r>
            <a:r>
              <a:rPr lang="en-US" altLang="zh-TW" dirty="0"/>
              <a:t>Gentleman-Sande </a:t>
            </a:r>
            <a:r>
              <a:rPr lang="zh-TW" altLang="en-US" dirty="0"/>
              <a:t>分解。這兩種方法都可以透過蝴蝶結構來實現。</a:t>
            </a:r>
          </a:p>
          <a:p>
            <a:endParaRPr lang="en-US" altLang="zh-TW" dirty="0"/>
          </a:p>
          <a:p>
            <a:r>
              <a:rPr lang="zh-TW" altLang="en-US" dirty="0"/>
              <a:t>本設計是基於 </a:t>
            </a:r>
            <a:r>
              <a:rPr lang="en-US" altLang="zh-TW" dirty="0"/>
              <a:t>Radix-2 </a:t>
            </a:r>
            <a:r>
              <a:rPr lang="zh-TW" altLang="en-US" dirty="0"/>
              <a:t>的多路延遲交換器（</a:t>
            </a:r>
            <a:r>
              <a:rPr lang="en-US" altLang="zh-TW" dirty="0"/>
              <a:t>MDC</a:t>
            </a:r>
            <a:r>
              <a:rPr lang="zh-TW" altLang="en-US" dirty="0"/>
              <a:t>）</a:t>
            </a:r>
            <a:r>
              <a:rPr lang="en-US" altLang="zh-TW" dirty="0"/>
              <a:t>FFT </a:t>
            </a:r>
            <a:r>
              <a:rPr lang="zh-TW" altLang="en-US" dirty="0"/>
              <a:t>架構，並配置了 </a:t>
            </a:r>
            <a:r>
              <a:rPr lang="en-US" altLang="zh-TW" b="1" dirty="0"/>
              <a:t>8 </a:t>
            </a:r>
            <a:r>
              <a:rPr lang="zh-TW" altLang="en-US" b="1" dirty="0"/>
              <a:t>組 </a:t>
            </a:r>
            <a:r>
              <a:rPr lang="en-US" altLang="zh-TW" b="1" dirty="0"/>
              <a:t>Butterfly Unit</a:t>
            </a:r>
            <a:r>
              <a:rPr lang="zh-TW" altLang="en-US" dirty="0"/>
              <a:t> 來進行高效率的並行運算，支援 </a:t>
            </a:r>
            <a:r>
              <a:rPr lang="en-US" altLang="zh-TW" dirty="0"/>
              <a:t>256</a:t>
            </a:r>
            <a:r>
              <a:rPr lang="zh-TW" altLang="en-US" dirty="0"/>
              <a:t>的資料點長度。</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這邊以一個</a:t>
            </a:r>
            <a:r>
              <a:rPr lang="en-US" altLang="zh-TW" dirty="0"/>
              <a:t>Radix-2 4</a:t>
            </a:r>
            <a:r>
              <a:rPr lang="zh-TW" altLang="en-US" dirty="0"/>
              <a:t>個點的</a:t>
            </a:r>
            <a:r>
              <a:rPr lang="en-US" altLang="zh-TW" dirty="0"/>
              <a:t>MDC</a:t>
            </a:r>
            <a:r>
              <a:rPr lang="zh-TW" altLang="en-US" dirty="0"/>
              <a:t> </a:t>
            </a:r>
            <a:r>
              <a:rPr lang="en-US" altLang="zh-TW" dirty="0"/>
              <a:t>NTT</a:t>
            </a:r>
            <a:r>
              <a:rPr lang="zh-TW" altLang="en-US" dirty="0"/>
              <a:t>架構介紹</a:t>
            </a:r>
            <a:r>
              <a:rPr lang="en-US" altLang="zh-TW" dirty="0"/>
              <a:t>MDC</a:t>
            </a:r>
            <a:r>
              <a:rPr lang="zh-TW" altLang="en-US" dirty="0"/>
              <a:t>，</a:t>
            </a:r>
            <a:r>
              <a:rPr lang="en-US" altLang="zh-TW" dirty="0"/>
              <a:t>BU</a:t>
            </a:r>
            <a:r>
              <a:rPr lang="zh-TW" altLang="en-US" dirty="0"/>
              <a:t>代表碟型單元，</a:t>
            </a:r>
            <a:r>
              <a:rPr lang="en-US" altLang="zh-TW" dirty="0"/>
              <a:t>RU</a:t>
            </a:r>
            <a:r>
              <a:rPr lang="zh-TW" altLang="en-US" dirty="0"/>
              <a:t>代表用來重排運算順序的</a:t>
            </a:r>
            <a:r>
              <a:rPr lang="en-US" altLang="zh-TW" dirty="0"/>
              <a:t>Buffer</a:t>
            </a:r>
            <a:r>
              <a:rPr lang="zh-TW" altLang="en-US" dirty="0"/>
              <a:t>，首先先將</a:t>
            </a:r>
            <a:r>
              <a:rPr lang="en-US" altLang="zh-TW" dirty="0"/>
              <a:t>0</a:t>
            </a:r>
            <a:r>
              <a:rPr lang="zh-TW" altLang="en-US" dirty="0"/>
              <a:t>與</a:t>
            </a:r>
            <a:r>
              <a:rPr lang="en-US" altLang="zh-TW" dirty="0"/>
              <a:t>2</a:t>
            </a:r>
            <a:r>
              <a:rPr lang="zh-TW" altLang="en-US" dirty="0"/>
              <a:t>的資料送入第一級</a:t>
            </a:r>
            <a:r>
              <a:rPr lang="en-US" altLang="zh-TW" dirty="0"/>
              <a:t>BU</a:t>
            </a:r>
            <a:r>
              <a:rPr lang="zh-TW" altLang="en-US" dirty="0"/>
              <a:t>，第二步將</a:t>
            </a:r>
            <a:r>
              <a:rPr lang="en-US" altLang="zh-TW" dirty="0"/>
              <a:t>0</a:t>
            </a:r>
            <a:r>
              <a:rPr lang="zh-TW" altLang="en-US" dirty="0"/>
              <a:t>與</a:t>
            </a:r>
            <a:r>
              <a:rPr lang="en-US" altLang="zh-TW" dirty="0"/>
              <a:t>2</a:t>
            </a:r>
            <a:r>
              <a:rPr lang="zh-TW" altLang="en-US" dirty="0"/>
              <a:t>資料存如</a:t>
            </a:r>
            <a:r>
              <a:rPr lang="en-US" altLang="zh-TW" dirty="0"/>
              <a:t>RU</a:t>
            </a:r>
            <a:r>
              <a:rPr lang="zh-TW" altLang="en-US" dirty="0"/>
              <a:t>架構中的</a:t>
            </a:r>
            <a:r>
              <a:rPr lang="en-US" altLang="zh-TW" dirty="0"/>
              <a:t>Buffer</a:t>
            </a:r>
            <a:r>
              <a:rPr lang="zh-TW" altLang="en-US" dirty="0"/>
              <a:t>，同時將</a:t>
            </a:r>
            <a:r>
              <a:rPr lang="en-US" altLang="zh-TW" dirty="0"/>
              <a:t>1</a:t>
            </a:r>
            <a:r>
              <a:rPr lang="zh-TW" altLang="en-US" dirty="0"/>
              <a:t>與</a:t>
            </a:r>
            <a:r>
              <a:rPr lang="en-US" altLang="zh-TW" dirty="0"/>
              <a:t>3</a:t>
            </a:r>
            <a:r>
              <a:rPr lang="zh-TW" altLang="en-US" dirty="0"/>
              <a:t>資料送入第一級的</a:t>
            </a:r>
            <a:r>
              <a:rPr lang="en-US" altLang="zh-TW" dirty="0"/>
              <a:t>BU</a:t>
            </a:r>
            <a:r>
              <a:rPr lang="zh-TW" altLang="en-US" dirty="0"/>
              <a:t>，第三步將</a:t>
            </a:r>
            <a:r>
              <a:rPr lang="en-US" altLang="zh-TW" dirty="0"/>
              <a:t>Buffer</a:t>
            </a:r>
            <a:r>
              <a:rPr lang="zh-TW" altLang="en-US" dirty="0"/>
              <a:t>中的</a:t>
            </a:r>
            <a:r>
              <a:rPr lang="en-US" altLang="zh-TW" dirty="0"/>
              <a:t>0</a:t>
            </a:r>
            <a:r>
              <a:rPr lang="zh-TW" altLang="en-US" dirty="0"/>
              <a:t>資料與第一級</a:t>
            </a:r>
            <a:r>
              <a:rPr lang="en-US" altLang="zh-TW" dirty="0"/>
              <a:t>BU</a:t>
            </a:r>
            <a:r>
              <a:rPr lang="zh-TW" altLang="en-US" dirty="0"/>
              <a:t>中</a:t>
            </a:r>
            <a:r>
              <a:rPr lang="en-US" altLang="zh-TW" dirty="0"/>
              <a:t>1</a:t>
            </a:r>
            <a:r>
              <a:rPr lang="zh-TW" altLang="en-US" dirty="0"/>
              <a:t>的資料送入第二級</a:t>
            </a:r>
            <a:r>
              <a:rPr lang="en-US" altLang="zh-TW" dirty="0"/>
              <a:t>BU</a:t>
            </a:r>
            <a:r>
              <a:rPr lang="zh-TW" altLang="en-US" dirty="0"/>
              <a:t>，同時將下面</a:t>
            </a:r>
            <a:r>
              <a:rPr lang="en-US" altLang="zh-TW" dirty="0"/>
              <a:t>Buffer</a:t>
            </a:r>
            <a:r>
              <a:rPr lang="zh-TW" altLang="en-US" dirty="0"/>
              <a:t>存入</a:t>
            </a:r>
            <a:r>
              <a:rPr lang="en-US" altLang="zh-TW" dirty="0"/>
              <a:t>3</a:t>
            </a:r>
            <a:r>
              <a:rPr lang="zh-TW" altLang="en-US" dirty="0"/>
              <a:t>的資料，原本</a:t>
            </a:r>
            <a:r>
              <a:rPr lang="en-US" altLang="zh-TW" dirty="0"/>
              <a:t>2</a:t>
            </a:r>
            <a:r>
              <a:rPr lang="zh-TW" altLang="en-US" dirty="0"/>
              <a:t>的資料則存入上面的</a:t>
            </a:r>
            <a:r>
              <a:rPr lang="en-US" altLang="zh-TW" dirty="0"/>
              <a:t>BF</a:t>
            </a:r>
            <a:r>
              <a:rPr lang="zh-TW" altLang="en-US" dirty="0"/>
              <a:t>中，最後將第二級</a:t>
            </a:r>
            <a:r>
              <a:rPr lang="en-US" altLang="zh-TW" dirty="0"/>
              <a:t>BU</a:t>
            </a:r>
            <a:r>
              <a:rPr lang="zh-TW" altLang="en-US" dirty="0"/>
              <a:t>中的</a:t>
            </a:r>
            <a:r>
              <a:rPr lang="en-US" altLang="zh-TW" dirty="0"/>
              <a:t>0</a:t>
            </a:r>
            <a:r>
              <a:rPr lang="zh-TW" altLang="en-US" dirty="0"/>
              <a:t>與</a:t>
            </a:r>
            <a:r>
              <a:rPr lang="en-US" altLang="zh-TW" dirty="0"/>
              <a:t>1</a:t>
            </a:r>
            <a:r>
              <a:rPr lang="zh-TW" altLang="en-US" dirty="0"/>
              <a:t>資料運算完則存回記憶體，</a:t>
            </a:r>
            <a:r>
              <a:rPr lang="en-US" altLang="zh-TW" dirty="0"/>
              <a:t>RU</a:t>
            </a:r>
            <a:r>
              <a:rPr lang="zh-TW" altLang="en-US" dirty="0"/>
              <a:t>中的</a:t>
            </a:r>
            <a:r>
              <a:rPr lang="en-US" altLang="zh-TW" dirty="0"/>
              <a:t>2</a:t>
            </a:r>
            <a:r>
              <a:rPr lang="zh-TW" altLang="en-US" dirty="0"/>
              <a:t>與</a:t>
            </a:r>
            <a:r>
              <a:rPr lang="en-US" altLang="zh-TW" dirty="0"/>
              <a:t>3</a:t>
            </a:r>
            <a:r>
              <a:rPr lang="zh-TW" altLang="en-US" dirty="0"/>
              <a:t>資料則送入第二級</a:t>
            </a:r>
            <a:r>
              <a:rPr lang="en-US" altLang="zh-TW" dirty="0"/>
              <a:t>BU</a:t>
            </a:r>
            <a:r>
              <a:rPr lang="zh-TW" altLang="en-US" dirty="0"/>
              <a:t>，運算完後也存回記憶體，這樣的架構可以提升點數多時的平行度，也可以降低記憶體的</a:t>
            </a:r>
            <a:r>
              <a:rPr lang="en-US" altLang="zh-TW" dirty="0"/>
              <a:t>access</a:t>
            </a:r>
            <a:r>
              <a:rPr lang="zh-TW" altLang="en-US" dirty="0"/>
              <a:t>次數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60094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這張圖是我在 </a:t>
            </a:r>
            <a:r>
              <a:rPr lang="en-US" altLang="zh-TW" dirty="0"/>
              <a:t>ML-DSA </a:t>
            </a:r>
            <a:r>
              <a:rPr lang="zh-TW" altLang="en-US" dirty="0"/>
              <a:t>中設計的 </a:t>
            </a:r>
            <a:r>
              <a:rPr lang="en-US" altLang="zh-TW" dirty="0"/>
              <a:t>NTT/INTT </a:t>
            </a:r>
            <a:r>
              <a:rPr lang="zh-TW" altLang="en-US" dirty="0"/>
              <a:t>資料流架構，對應的是點數 </a:t>
            </a:r>
            <a:r>
              <a:rPr lang="en-US" altLang="zh-TW" dirty="0"/>
              <a:t>n = 256</a:t>
            </a:r>
            <a:r>
              <a:rPr lang="zh-TW" altLang="en-US" dirty="0"/>
              <a:t>的統一式 </a:t>
            </a:r>
            <a:r>
              <a:rPr lang="en-US" altLang="zh-TW" dirty="0"/>
              <a:t>MDC </a:t>
            </a:r>
            <a:r>
              <a:rPr lang="zh-TW" altLang="en-US" dirty="0"/>
              <a:t>架構。</a:t>
            </a:r>
          </a:p>
          <a:p>
            <a:r>
              <a:rPr lang="zh-TW" altLang="en-US" dirty="0"/>
              <a:t>因為以</a:t>
            </a:r>
            <a:r>
              <a:rPr lang="en-US" altLang="zh-TW" dirty="0"/>
              <a:t>log2</a:t>
            </a:r>
            <a:r>
              <a:rPr lang="zh-TW" altLang="en-US" dirty="0"/>
              <a:t>為底的</a:t>
            </a:r>
            <a:r>
              <a:rPr lang="en-US" altLang="zh-TW" dirty="0"/>
              <a:t>256</a:t>
            </a:r>
            <a:r>
              <a:rPr lang="zh-TW" altLang="en-US" dirty="0"/>
              <a:t>為</a:t>
            </a:r>
            <a:r>
              <a:rPr lang="en-US" altLang="zh-TW" dirty="0"/>
              <a:t>8</a:t>
            </a:r>
            <a:r>
              <a:rPr lang="zh-TW" altLang="en-US" dirty="0"/>
              <a:t>，所以這個架構中包含 </a:t>
            </a:r>
            <a:r>
              <a:rPr lang="en-US" altLang="zh-TW" dirty="0"/>
              <a:t>8 </a:t>
            </a:r>
            <a:r>
              <a:rPr lang="zh-TW" altLang="en-US" dirty="0"/>
              <a:t>組 </a:t>
            </a:r>
            <a:r>
              <a:rPr lang="en-US" altLang="zh-TW" dirty="0"/>
              <a:t>BU</a:t>
            </a:r>
            <a:r>
              <a:rPr lang="zh-TW" altLang="en-US" dirty="0"/>
              <a:t>（</a:t>
            </a:r>
            <a:r>
              <a:rPr lang="en-US" altLang="zh-TW" dirty="0"/>
              <a:t>Butterfly Unit</a:t>
            </a:r>
            <a:r>
              <a:rPr lang="zh-TW" altLang="en-US" dirty="0"/>
              <a:t>），用來進行基本的蝴蝶運算；另外還有 </a:t>
            </a:r>
            <a:r>
              <a:rPr lang="en-US" altLang="zh-TW" dirty="0"/>
              <a:t>7 </a:t>
            </a:r>
            <a:r>
              <a:rPr lang="zh-TW" altLang="en-US" dirty="0"/>
              <a:t>組 </a:t>
            </a:r>
            <a:r>
              <a:rPr lang="en-US" altLang="zh-TW" dirty="0"/>
              <a:t>RU</a:t>
            </a:r>
            <a:r>
              <a:rPr lang="zh-TW" altLang="en-US" dirty="0"/>
              <a:t>（</a:t>
            </a:r>
            <a:r>
              <a:rPr lang="en-US" altLang="zh-TW" dirty="0"/>
              <a:t>Reordering Unit</a:t>
            </a:r>
            <a:r>
              <a:rPr lang="zh-TW" altLang="en-US" dirty="0"/>
              <a:t>），分別插在 </a:t>
            </a:r>
            <a:r>
              <a:rPr lang="en-US" altLang="zh-TW" dirty="0"/>
              <a:t>BU </a:t>
            </a:r>
            <a:r>
              <a:rPr lang="zh-TW" altLang="en-US" dirty="0"/>
              <a:t>階段之間，用來執行不同深度的資料重排。</a:t>
            </a:r>
          </a:p>
          <a:p>
            <a:r>
              <a:rPr lang="zh-TW" altLang="en-US" dirty="0"/>
              <a:t>這套架構的特色在於，</a:t>
            </a:r>
            <a:r>
              <a:rPr lang="en-US" altLang="zh-TW" dirty="0"/>
              <a:t>NTT </a:t>
            </a:r>
            <a:r>
              <a:rPr lang="zh-TW" altLang="en-US" dirty="0"/>
              <a:t>和 </a:t>
            </a:r>
            <a:r>
              <a:rPr lang="en-US" altLang="zh-TW" dirty="0"/>
              <a:t>INTT </a:t>
            </a:r>
            <a:r>
              <a:rPr lang="zh-TW" altLang="en-US" dirty="0"/>
              <a:t>共用同一組硬體資源，不需要額外複製模組，只需透過方向控制切換資料流即可。圖中的黑色箭頭表示 </a:t>
            </a:r>
            <a:r>
              <a:rPr lang="en-US" altLang="zh-TW" dirty="0"/>
              <a:t>NTT </a:t>
            </a:r>
            <a:r>
              <a:rPr lang="zh-TW" altLang="en-US" dirty="0"/>
              <a:t>模式，資料由左至右依序通過各層 </a:t>
            </a:r>
            <a:r>
              <a:rPr lang="en-US" altLang="zh-TW" dirty="0"/>
              <a:t>BU </a:t>
            </a:r>
            <a:r>
              <a:rPr lang="zh-TW" altLang="en-US" dirty="0"/>
              <a:t>和 </a:t>
            </a:r>
            <a:r>
              <a:rPr lang="en-US" altLang="zh-TW" dirty="0"/>
              <a:t>RU</a:t>
            </a:r>
            <a:r>
              <a:rPr lang="zh-TW" altLang="en-US" dirty="0"/>
              <a:t>；而灰色箭頭表示 </a:t>
            </a:r>
            <a:r>
              <a:rPr lang="en-US" altLang="zh-TW" dirty="0"/>
              <a:t>INTT </a:t>
            </a:r>
            <a:r>
              <a:rPr lang="zh-TW" altLang="en-US" dirty="0"/>
              <a:t>模式，資料方向相反，由右至左傳遞。</a:t>
            </a:r>
          </a:p>
          <a:p>
            <a:r>
              <a:rPr lang="zh-TW" altLang="en-US" dirty="0"/>
              <a:t>上下兩條資料路徑分別代表資料的上半部</a:t>
            </a:r>
            <a:r>
              <a:rPr lang="en-US" altLang="zh-TW" dirty="0" err="1"/>
              <a:t>in_u</a:t>
            </a:r>
            <a:r>
              <a:rPr lang="zh-TW" altLang="en-US" dirty="0"/>
              <a:t>與下半部</a:t>
            </a:r>
            <a:r>
              <a:rPr lang="en-US" altLang="zh-TW" dirty="0" err="1"/>
              <a:t>n_d</a:t>
            </a:r>
            <a:r>
              <a:rPr lang="zh-TW" altLang="en-US" dirty="0"/>
              <a:t>輸入，經過 </a:t>
            </a:r>
            <a:r>
              <a:rPr lang="en-US" altLang="zh-TW" dirty="0"/>
              <a:t>BU </a:t>
            </a:r>
            <a:r>
              <a:rPr lang="zh-TW" altLang="en-US" dirty="0"/>
              <a:t>運算後接上 </a:t>
            </a:r>
            <a:r>
              <a:rPr lang="en-US" altLang="zh-TW" dirty="0"/>
              <a:t>RU </a:t>
            </a:r>
            <a:r>
              <a:rPr lang="zh-TW" altLang="en-US" dirty="0"/>
              <a:t>模組做資料重排，再進行下一層運算。</a:t>
            </a:r>
          </a:p>
          <a:p>
            <a:r>
              <a:rPr lang="zh-TW" altLang="en-US" dirty="0"/>
              <a:t>整體的方向控制由多工器（</a:t>
            </a:r>
            <a:r>
              <a:rPr lang="en-US" altLang="zh-TW" dirty="0"/>
              <a:t>MUX</a:t>
            </a:r>
            <a:r>
              <a:rPr lang="zh-TW" altLang="en-US" dirty="0"/>
              <a:t>）實現，可以根據操作模式自動調整資料流向，非常適合支援 </a:t>
            </a:r>
            <a:r>
              <a:rPr lang="en-US" altLang="zh-TW" dirty="0"/>
              <a:t>NTT/INTT </a:t>
            </a:r>
            <a:r>
              <a:rPr lang="zh-TW" altLang="en-US" dirty="0"/>
              <a:t>的硬體共用與整合。</a:t>
            </a:r>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71964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en-US" altLang="zh-TW" dirty="0"/>
                  <a:t>Butterfly Unit</a:t>
                </a:r>
                <a:r>
                  <a:rPr lang="zh-TW" altLang="en-US" dirty="0"/>
                  <a:t>，也就是蝴蝶運算單元，它是 </a:t>
                </a:r>
                <a:r>
                  <a:rPr lang="en-US" altLang="zh-TW" dirty="0"/>
                  <a:t>NTT </a:t>
                </a:r>
                <a:r>
                  <a:rPr lang="zh-TW" altLang="en-US" dirty="0"/>
                  <a:t>與 </a:t>
                </a:r>
                <a:r>
                  <a:rPr lang="en-US" altLang="zh-TW" dirty="0"/>
                  <a:t>INTT </a:t>
                </a:r>
                <a:r>
                  <a:rPr lang="zh-TW" altLang="en-US" dirty="0"/>
                  <a:t>中非常核心的運算模組，蝴蝶單元的運作原理，是根據 </a:t>
                </a:r>
                <a:r>
                  <a:rPr lang="en-US" altLang="zh-TW" dirty="0"/>
                  <a:t>NTT </a:t>
                </a:r>
                <a:r>
                  <a:rPr lang="zh-TW" altLang="en-US" dirty="0"/>
                  <a:t>運算中的對稱性與奇偶性設計而成</a:t>
                </a:r>
                <a:endParaRPr lang="en-US" altLang="zh-TW" dirty="0"/>
              </a:p>
              <a:p>
                <a:endParaRPr lang="zh-TW" altLang="en-US" dirty="0"/>
              </a:p>
              <a:p>
                <a:r>
                  <a:rPr lang="zh-TW" altLang="en-US" dirty="0"/>
                  <a:t>基本操作是針對一對輸入值 </a:t>
                </a:r>
                <a:r>
                  <a:rPr lang="en-US" altLang="zh-TW" dirty="0"/>
                  <a:t>a</a:t>
                </a:r>
                <a:r>
                  <a:rPr lang="zh-TW" altLang="en-US" dirty="0"/>
                  <a:t>與</a:t>
                </a:r>
                <a:r>
                  <a:rPr lang="en-US" altLang="zh-TW" dirty="0"/>
                  <a:t>B</a:t>
                </a:r>
                <a:r>
                  <a:rPr lang="zh-TW" altLang="en-US" dirty="0"/>
                  <a:t>，搭配旋轉因子</a:t>
                </a:r>
                <a:r>
                  <a:rPr lang="en-US" altLang="zh-TW" dirty="0"/>
                  <a:t>psi</a:t>
                </a:r>
                <a:r>
                  <a:rPr lang="zh-TW" altLang="en-US" dirty="0"/>
                  <a:t>，進行以下</a:t>
                </a:r>
                <a:r>
                  <a:rPr lang="en-US" altLang="zh-TW" dirty="0"/>
                  <a:t>NTT</a:t>
                </a:r>
                <a:r>
                  <a:rPr lang="zh-TW" altLang="en-US" dirty="0"/>
                  <a:t>與</a:t>
                </a:r>
                <a:r>
                  <a:rPr lang="en-US" altLang="zh-TW" dirty="0"/>
                  <a:t>INTT</a:t>
                </a:r>
                <a:r>
                  <a:rPr lang="zh-TW" altLang="en-US" dirty="0"/>
                  <a:t>兩種不同的設計</a:t>
                </a:r>
                <a:r>
                  <a:rPr lang="en-US" altLang="zh-TW" dirty="0"/>
                  <a:t>:</a:t>
                </a:r>
                <a:br>
                  <a:rPr lang="en-US" altLang="zh-TW" dirty="0"/>
                </a:br>
                <a:br>
                  <a:rPr lang="en-US" altLang="zh-TW" dirty="0"/>
                </a:br>
                <a:r>
                  <a:rPr lang="en-US" altLang="zh-TW" dirty="0"/>
                  <a:t>NTT</a:t>
                </a:r>
                <a:r>
                  <a:rPr lang="zh-TW" altLang="en-US" dirty="0"/>
                  <a:t>中輸出</a:t>
                </a:r>
                <a:r>
                  <a:rPr lang="en-US" altLang="zh-TW" dirty="0"/>
                  <a:t>A</a:t>
                </a:r>
                <a:r>
                  <a:rPr lang="zh-TW" altLang="en-US" dirty="0"/>
                  <a:t>為</a:t>
                </a:r>
                <a:r>
                  <a:rPr lang="en-US" altLang="zh-TW" dirty="0"/>
                  <a:t>A+</a:t>
                </a:r>
                <a:r>
                  <a:rPr lang="zh-TW" altLang="en-US" dirty="0"/>
                  <a:t>旋轉因子乘</a:t>
                </a:r>
                <a:r>
                  <a:rPr lang="en-US" altLang="zh-TW" dirty="0"/>
                  <a:t>B</a:t>
                </a:r>
                <a:r>
                  <a:rPr lang="zh-TW" altLang="en-US" dirty="0"/>
                  <a:t>，輸出</a:t>
                </a:r>
                <a:r>
                  <a:rPr lang="en-US" altLang="zh-TW" dirty="0"/>
                  <a:t>B</a:t>
                </a:r>
                <a:r>
                  <a:rPr lang="zh-TW" altLang="en-US" dirty="0"/>
                  <a:t>為</a:t>
                </a:r>
                <a:r>
                  <a:rPr lang="en-US" altLang="zh-TW" dirty="0"/>
                  <a:t>A-</a:t>
                </a:r>
                <a:r>
                  <a:rPr lang="zh-TW" altLang="en-US" dirty="0"/>
                  <a:t>旋轉因子乘</a:t>
                </a:r>
                <a:r>
                  <a:rPr lang="en-US" altLang="zh-TW" dirty="0"/>
                  <a:t>B</a:t>
                </a:r>
                <a:br>
                  <a:rPr lang="en-US" altLang="zh-TW" dirty="0"/>
                </a:br>
                <a:r>
                  <a:rPr lang="en-US" altLang="zh-TW" dirty="0"/>
                  <a:t>INTT</a:t>
                </a:r>
                <a:r>
                  <a:rPr lang="zh-TW" altLang="en-US" dirty="0"/>
                  <a:t>中輸出</a:t>
                </a:r>
                <a:r>
                  <a:rPr lang="en-US" altLang="zh-TW" dirty="0"/>
                  <a:t>A</a:t>
                </a:r>
                <a:r>
                  <a:rPr lang="zh-TW" altLang="en-US" dirty="0"/>
                  <a:t>為</a:t>
                </a:r>
                <a:r>
                  <a:rPr lang="en-US" altLang="zh-TW" dirty="0"/>
                  <a:t>A+B</a:t>
                </a:r>
                <a:r>
                  <a:rPr lang="zh-TW" altLang="en-US" dirty="0"/>
                  <a:t>，輸出</a:t>
                </a:r>
                <a:r>
                  <a:rPr lang="en-US" altLang="zh-TW" dirty="0"/>
                  <a:t>B</a:t>
                </a:r>
                <a:r>
                  <a:rPr lang="zh-TW" altLang="en-US" dirty="0"/>
                  <a:t>為</a:t>
                </a:r>
                <a:r>
                  <a:rPr lang="en-US" altLang="zh-TW" dirty="0"/>
                  <a:t>(A+B)</a:t>
                </a:r>
                <a:r>
                  <a:rPr lang="zh-TW" altLang="en-US" dirty="0"/>
                  <a:t>呈上旋轉因子的反元素</a:t>
                </a:r>
                <a:endParaRPr lang="en-US" altLang="zh-TW" dirty="0"/>
              </a:p>
              <a:p>
                <a:endParaRPr lang="en-US" altLang="zh-TW" dirty="0"/>
              </a:p>
              <a:p>
                <a:r>
                  <a:rPr lang="zh-TW" altLang="en-US" dirty="0"/>
                  <a:t>這兩個結果就構成了蝴蝶結構的輸出。</a:t>
                </a:r>
              </a:p>
              <a:p>
                <a:r>
                  <a:rPr lang="en-US" altLang="zh-TW" dirty="0"/>
                  <a:t>NTT </a:t>
                </a:r>
                <a:r>
                  <a:rPr lang="zh-TW" altLang="en-US" dirty="0"/>
                  <a:t>跟 </a:t>
                </a:r>
                <a:r>
                  <a:rPr lang="en-US" altLang="zh-TW" dirty="0"/>
                  <a:t>INTT </a:t>
                </a:r>
                <a:r>
                  <a:rPr lang="zh-TW" altLang="en-US" dirty="0"/>
                  <a:t>的架構基本上是相似的，差別在於 </a:t>
                </a:r>
                <a:r>
                  <a:rPr lang="en-US" altLang="zh-TW" dirty="0"/>
                  <a:t>INTT </a:t>
                </a:r>
                <a:r>
                  <a:rPr lang="zh-TW" altLang="en-US" dirty="0"/>
                  <a:t>所使用的 </a:t>
                </a:r>
                <a:r>
                  <a:rPr lang="en-US" altLang="zh-TW" dirty="0"/>
                  <a:t>twiddle factor </a:t>
                </a:r>
                <a:r>
                  <a:rPr lang="zh-TW" altLang="en-US" dirty="0"/>
                  <a:t>會換成反元素，而且在 </a:t>
                </a:r>
                <a:r>
                  <a:rPr lang="en-US" altLang="zh-TW" dirty="0"/>
                  <a:t>INTT </a:t>
                </a:r>
                <a:r>
                  <a:rPr lang="zh-TW" altLang="en-US" dirty="0"/>
                  <a:t>的最後還必須乘上一個 </a:t>
                </a:r>
                <a:r>
                  <a:rPr lang="en-US" altLang="zh-TW" dirty="0"/>
                  <a:t>normalization factor</a:t>
                </a:r>
                <a:r>
                  <a:rPr lang="zh-TW" altLang="en-US" dirty="0"/>
                  <a:t>，來完成整體還原。</a:t>
                </a: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在兩個模式下共用加法器、減法器、乘法器以及</a:t>
            </a:r>
            <a:r>
              <a:rPr lang="en-US" altLang="zh-TW" dirty="0"/>
              <a:t>Modular Reduction</a:t>
            </a:r>
            <a:r>
              <a:rPr lang="zh-TW" altLang="en-US" dirty="0"/>
              <a:t>，只有輸入輸出連接不同，以及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sym typeface="Wingdings" panose="05000000000000000000" pitchFamily="2" charset="2"/>
            </a:endParaRPr>
          </a:p>
          <a:p>
            <a:r>
              <a:rPr lang="zh-TW" altLang="en-US" dirty="0">
                <a:sym typeface="Wingdings" panose="05000000000000000000" pitchFamily="2" charset="2"/>
              </a:rPr>
              <a:t>在</a:t>
            </a:r>
            <a:r>
              <a:rPr lang="en-US" altLang="zh-TW" dirty="0">
                <a:sym typeface="Wingdings" panose="05000000000000000000" pitchFamily="2" charset="2"/>
              </a:rPr>
              <a:t>NTT</a:t>
            </a:r>
            <a:r>
              <a:rPr lang="zh-TW" altLang="en-US" dirty="0">
                <a:sym typeface="Wingdings" panose="05000000000000000000" pitchFamily="2" charset="2"/>
              </a:rPr>
              <a:t>模式時</a:t>
            </a:r>
            <a:r>
              <a:rPr lang="en-US" altLang="zh-TW" dirty="0">
                <a:sym typeface="Wingdings" panose="05000000000000000000" pitchFamily="2" charset="2"/>
              </a:rPr>
              <a:t>b</a:t>
            </a:r>
            <a:r>
              <a:rPr lang="zh-TW" altLang="en-US" dirty="0">
                <a:sym typeface="Wingdings" panose="05000000000000000000" pitchFamily="2" charset="2"/>
              </a:rPr>
              <a:t>會先與旋轉因子相乘在經過</a:t>
            </a:r>
            <a:r>
              <a:rPr lang="en-US" altLang="zh-TW" dirty="0">
                <a:sym typeface="Wingdings" panose="05000000000000000000" pitchFamily="2" charset="2"/>
              </a:rPr>
              <a:t>Modular Reduction</a:t>
            </a:r>
            <a:r>
              <a:rPr lang="zh-TW" altLang="en-US" dirty="0">
                <a:sym typeface="Wingdings" panose="05000000000000000000" pitchFamily="2" charset="2"/>
              </a:rPr>
              <a:t>處理，在與</a:t>
            </a:r>
            <a:r>
              <a:rPr lang="en-US" altLang="zh-TW" dirty="0">
                <a:sym typeface="Wingdings" panose="05000000000000000000" pitchFamily="2" charset="2"/>
              </a:rPr>
              <a:t>a</a:t>
            </a:r>
            <a:r>
              <a:rPr lang="zh-TW" altLang="en-US" dirty="0">
                <a:sym typeface="Wingdings" panose="05000000000000000000" pitchFamily="2" charset="2"/>
              </a:rPr>
              <a:t>進行模加與模減處理當作輸出</a:t>
            </a:r>
            <a:endParaRPr lang="en-US" altLang="zh-TW" dirty="0">
              <a:sym typeface="Wingdings" panose="05000000000000000000" pitchFamily="2" charset="2"/>
            </a:endParaRPr>
          </a:p>
          <a:p>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在</a:t>
            </a:r>
            <a:r>
              <a:rPr lang="en-US" altLang="zh-TW" dirty="0">
                <a:sym typeface="Wingdings" panose="05000000000000000000" pitchFamily="2" charset="2"/>
              </a:rPr>
              <a:t>INTT</a:t>
            </a:r>
            <a:r>
              <a:rPr lang="zh-TW" altLang="en-US" dirty="0">
                <a:sym typeface="Wingdings" panose="05000000000000000000" pitchFamily="2" charset="2"/>
              </a:rPr>
              <a:t>模式時</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輸入會先進行模減再與旋轉因子的</a:t>
            </a:r>
            <a:r>
              <a:rPr lang="zh-TW" altLang="en-US" dirty="0"/>
              <a:t>反元素</a:t>
            </a:r>
            <a:r>
              <a:rPr lang="zh-TW" altLang="en-US" dirty="0">
                <a:sym typeface="Wingdings" panose="05000000000000000000" pitchFamily="2" charset="2"/>
              </a:rPr>
              <a:t>相乘後進行</a:t>
            </a:r>
            <a:r>
              <a:rPr lang="en-US" altLang="zh-TW" dirty="0">
                <a:sym typeface="Wingdings" panose="05000000000000000000" pitchFamily="2" charset="2"/>
              </a:rPr>
              <a:t>Modular Reduction</a:t>
            </a:r>
            <a:r>
              <a:rPr lang="zh-TW" altLang="en-US" dirty="0">
                <a:sym typeface="Wingdings" panose="05000000000000000000" pitchFamily="2" charset="2"/>
              </a:rPr>
              <a:t>處理，另外一個輸出則是</a:t>
            </a:r>
            <a:r>
              <a:rPr lang="en-US" altLang="zh-TW" dirty="0">
                <a:sym typeface="Wingdings" panose="05000000000000000000" pitchFamily="2" charset="2"/>
              </a:rPr>
              <a:t>a</a:t>
            </a:r>
            <a:r>
              <a:rPr lang="zh-TW" altLang="en-US" dirty="0">
                <a:sym typeface="Wingdings" panose="05000000000000000000" pitchFamily="2" charset="2"/>
              </a:rPr>
              <a:t>與</a:t>
            </a:r>
            <a:r>
              <a:rPr lang="en-US" altLang="zh-TW" dirty="0">
                <a:sym typeface="Wingdings" panose="05000000000000000000" pitchFamily="2" charset="2"/>
              </a:rPr>
              <a:t>b</a:t>
            </a:r>
            <a:r>
              <a:rPr lang="zh-TW" altLang="en-US" dirty="0">
                <a:sym typeface="Wingdings" panose="05000000000000000000" pitchFamily="2" charset="2"/>
              </a:rPr>
              <a:t>進行模加後輸出</a:t>
            </a:r>
            <a:endParaRPr lang="en-US" altLang="zh-TW" dirty="0">
              <a:sym typeface="Wingdings" panose="05000000000000000000" pitchFamily="2" charset="2"/>
            </a:endParaRPr>
          </a:p>
          <a:p>
            <a:endParaRPr lang="en-US" altLang="zh-CN" dirty="0">
              <a:sym typeface="Wingdings" panose="05000000000000000000" pitchFamily="2" charset="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4338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r>
              <a:rPr lang="zh-TW" altLang="en-US" dirty="0"/>
              <a:t>因為每一層的 </a:t>
            </a:r>
            <a:r>
              <a:rPr lang="en-US" altLang="zh-TW" dirty="0"/>
              <a:t>Butterfly Unit</a:t>
            </a:r>
            <a:r>
              <a:rPr lang="zh-TW" altLang="en-US" dirty="0"/>
              <a:t>（</a:t>
            </a:r>
            <a:r>
              <a:rPr lang="en-US" altLang="zh-TW" dirty="0"/>
              <a:t>BU</a:t>
            </a:r>
            <a:r>
              <a:rPr lang="zh-TW" altLang="en-US" dirty="0"/>
              <a:t>）輸出資料都具有特定的對稱與交錯順序，所以我們在每一個階段後面都加入了一個對應的 </a:t>
            </a:r>
            <a:r>
              <a:rPr lang="en-US" altLang="zh-TW" dirty="0"/>
              <a:t>Reordering Unit</a:t>
            </a:r>
            <a:r>
              <a:rPr lang="zh-TW" altLang="en-US" dirty="0"/>
              <a:t>，來重新排列資料順序，確保下一層能正確對應輸入。</a:t>
            </a:r>
            <a:endParaRPr lang="en-US" altLang="zh-TW" dirty="0"/>
          </a:p>
          <a:p>
            <a:r>
              <a:rPr lang="zh-TW" altLang="en-US" dirty="0"/>
              <a:t>在整個 </a:t>
            </a:r>
            <a:r>
              <a:rPr lang="en-US" altLang="zh-TW" dirty="0"/>
              <a:t>NTT </a:t>
            </a:r>
            <a:r>
              <a:rPr lang="zh-TW" altLang="en-US" dirty="0"/>
              <a:t>和 </a:t>
            </a:r>
            <a:r>
              <a:rPr lang="en-US" altLang="zh-TW" dirty="0"/>
              <a:t>INTT </a:t>
            </a:r>
            <a:r>
              <a:rPr lang="zh-TW" altLang="en-US" dirty="0"/>
              <a:t>的運算流程中，總共會用到 </a:t>
            </a:r>
            <a:r>
              <a:rPr lang="en-US" altLang="zh-TW" dirty="0"/>
              <a:t>7 </a:t>
            </a:r>
            <a:r>
              <a:rPr lang="zh-TW" altLang="en-US" dirty="0"/>
              <a:t>個這樣的 </a:t>
            </a:r>
            <a:r>
              <a:rPr lang="en-US" altLang="zh-TW" dirty="0" err="1"/>
              <a:t>RUi</a:t>
            </a:r>
            <a:r>
              <a:rPr lang="zh-TW" altLang="en-US" dirty="0"/>
              <a:t>，從第 </a:t>
            </a:r>
            <a:r>
              <a:rPr lang="en-US" altLang="zh-TW" dirty="0"/>
              <a:t>1 </a:t>
            </a:r>
            <a:r>
              <a:rPr lang="zh-TW" altLang="en-US" dirty="0"/>
              <a:t>層到第 </a:t>
            </a:r>
            <a:r>
              <a:rPr lang="en-US" altLang="zh-TW" dirty="0"/>
              <a:t>7 </a:t>
            </a:r>
            <a:r>
              <a:rPr lang="zh-TW" altLang="en-US" dirty="0"/>
              <a:t>層各有一組。</a:t>
            </a:r>
            <a:endParaRPr lang="en-US" altLang="zh-TW" dirty="0"/>
          </a:p>
          <a:p>
            <a:r>
              <a:rPr lang="zh-TW" altLang="en-US" dirty="0"/>
              <a:t>值得注意的是，每一層的 </a:t>
            </a:r>
            <a:r>
              <a:rPr lang="en-US" altLang="zh-TW" dirty="0" err="1"/>
              <a:t>RUi</a:t>
            </a:r>
            <a:r>
              <a:rPr lang="en-US" altLang="zh-TW" dirty="0"/>
              <a:t> </a:t>
            </a:r>
            <a:r>
              <a:rPr lang="zh-TW" altLang="en-US" dirty="0"/>
              <a:t>都有自己的記憶體深度，這是根據演算法的結構特性來設計的：</a:t>
            </a:r>
          </a:p>
          <a:p>
            <a:pPr>
              <a:lnSpc>
                <a:spcPct val="200000"/>
              </a:lnSpc>
            </a:pPr>
            <a:r>
              <a:rPr lang="zh-TW" altLang="en-US" dirty="0"/>
              <a:t>在 </a:t>
            </a:r>
            <a:r>
              <a:rPr lang="en-US" altLang="zh-TW" dirty="0"/>
              <a:t>NTT </a:t>
            </a:r>
            <a:r>
              <a:rPr lang="zh-TW" altLang="en-US" dirty="0"/>
              <a:t>中，第</a:t>
            </a:r>
            <a:r>
              <a:rPr lang="en-US" altLang="zh-TW" dirty="0" err="1"/>
              <a:t>i</a:t>
            </a:r>
            <a:r>
              <a:rPr lang="zh-TW" altLang="en-US" dirty="0"/>
              <a:t>層的記憶體深度是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2×((8−i)−1) </a:t>
            </a:r>
          </a:p>
          <a:p>
            <a:pPr>
              <a:lnSpc>
                <a:spcPct val="200000"/>
              </a:lnSpc>
            </a:pPr>
            <a:r>
              <a:rPr lang="zh-TW" altLang="en-US" dirty="0"/>
              <a:t>而在 </a:t>
            </a:r>
            <a:r>
              <a:rPr lang="en-US" altLang="zh-TW" dirty="0"/>
              <a:t>INTT </a:t>
            </a:r>
            <a:r>
              <a:rPr lang="zh-TW" altLang="en-US" dirty="0"/>
              <a:t>中，則是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2×(i−1)</a:t>
            </a:r>
          </a:p>
          <a:p>
            <a:r>
              <a:rPr lang="zh-TW" altLang="en-US" dirty="0"/>
              <a:t>這樣的深度配置可以確保資料在每一層運算之間都能正確對齊與轉換，達到高效率且正確的模組串接。</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近年來隨著量子電腦的發展，我們熟知的公鑰系統如 </a:t>
            </a:r>
            <a:r>
              <a:rPr lang="en-US" altLang="zh-TW" dirty="0"/>
              <a:t>RSA </a:t>
            </a:r>
            <a:r>
              <a:rPr lang="zh-TW" altLang="en-US" dirty="0"/>
              <a:t>和 </a:t>
            </a:r>
            <a:r>
              <a:rPr lang="en-US" altLang="zh-TW" dirty="0"/>
              <a:t>ECC </a:t>
            </a:r>
            <a:r>
              <a:rPr lang="zh-TW" altLang="en-US" dirty="0"/>
              <a:t>正面臨嚴重威脅，原因在於量子電腦搭配 </a:t>
            </a:r>
            <a:r>
              <a:rPr lang="en-US" altLang="zh-TW" dirty="0"/>
              <a:t>Shor </a:t>
            </a:r>
            <a:r>
              <a:rPr lang="zh-TW" altLang="en-US" dirty="0"/>
              <a:t>演算法，被證明能有效破解這些基於大數分解與橢圓曲線困難性的加密系統。因此，</a:t>
            </a:r>
            <a:r>
              <a:rPr lang="en-US" altLang="zh-TW" dirty="0"/>
              <a:t>NIST </a:t>
            </a:r>
            <a:r>
              <a:rPr lang="zh-TW" altLang="en-US" dirty="0"/>
              <a:t>從 </a:t>
            </a:r>
            <a:r>
              <a:rPr lang="en-US" altLang="zh-TW" dirty="0"/>
              <a:t>2016 </a:t>
            </a:r>
            <a:r>
              <a:rPr lang="zh-TW" altLang="en-US" dirty="0"/>
              <a:t>年起啟動後量子加密標準化流程，在歷經多輪評選後，於 </a:t>
            </a:r>
            <a:r>
              <a:rPr lang="en-US" altLang="zh-TW" dirty="0"/>
              <a:t>2024 </a:t>
            </a:r>
            <a:r>
              <a:rPr lang="zh-TW" altLang="en-US" dirty="0"/>
              <a:t>年確定選出 </a:t>
            </a:r>
            <a:r>
              <a:rPr lang="en-US" altLang="zh-TW" dirty="0"/>
              <a:t>ML-DSA</a:t>
            </a:r>
            <a:r>
              <a:rPr lang="zh-TW" altLang="en-US" dirty="0"/>
              <a:t>作為其中一種數位簽章標準，而其前身為</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40</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整體系統以模組化方式設計，並以面積優化為最優先考量，核心運算模組包含 </a:t>
            </a:r>
            <a:r>
              <a:rPr lang="en-US" altLang="zh-TW" dirty="0"/>
              <a:t>Keccak</a:t>
            </a:r>
            <a:r>
              <a:rPr lang="zh-TW" altLang="en-US" dirty="0"/>
              <a:t>、</a:t>
            </a:r>
            <a:r>
              <a:rPr lang="en-US" altLang="zh-TW" dirty="0"/>
              <a:t>NTT/INTT</a:t>
            </a:r>
            <a:r>
              <a:rPr lang="zh-TW" altLang="en-US" dirty="0"/>
              <a:t>、</a:t>
            </a:r>
            <a:r>
              <a:rPr lang="en-US" altLang="zh-TW" dirty="0"/>
              <a:t>PWM</a:t>
            </a:r>
            <a:r>
              <a:rPr lang="zh-TW" altLang="en-US" dirty="0"/>
              <a:t>、</a:t>
            </a:r>
            <a:r>
              <a:rPr lang="en-US" altLang="zh-TW" dirty="0"/>
              <a:t>Decomposer</a:t>
            </a:r>
            <a:r>
              <a:rPr lang="zh-TW" altLang="en-US" dirty="0"/>
              <a:t>、 </a:t>
            </a:r>
            <a:r>
              <a:rPr lang="en-US" altLang="zh-TW" dirty="0" err="1"/>
              <a:t>MakeHint</a:t>
            </a:r>
            <a:r>
              <a:rPr lang="zh-TW" altLang="en-US" dirty="0"/>
              <a:t>、</a:t>
            </a:r>
            <a:r>
              <a:rPr lang="en-US" altLang="zh-TW" dirty="0" err="1"/>
              <a:t>UseHint</a:t>
            </a:r>
            <a:r>
              <a:rPr lang="en-US" altLang="zh-TW" dirty="0"/>
              <a:t> </a:t>
            </a:r>
            <a:r>
              <a:rPr lang="zh-TW" altLang="en-US" dirty="0"/>
              <a:t>等，並整合資料記憶體（</a:t>
            </a:r>
            <a:r>
              <a:rPr lang="en-US" altLang="zh-TW" dirty="0"/>
              <a:t>Data Mem</a:t>
            </a:r>
            <a:r>
              <a:rPr lang="zh-TW" altLang="en-US" dirty="0"/>
              <a:t>）、</a:t>
            </a:r>
            <a:r>
              <a:rPr lang="en-US" altLang="zh-TW" dirty="0"/>
              <a:t>AXI Stream/Lite </a:t>
            </a:r>
            <a:r>
              <a:rPr lang="zh-TW" altLang="en-US" dirty="0"/>
              <a:t>介面與控 制模組。針對 </a:t>
            </a:r>
            <a:r>
              <a:rPr lang="en-US" altLang="zh-TW" dirty="0"/>
              <a:t>ML-DSA </a:t>
            </a:r>
            <a:r>
              <a:rPr lang="zh-TW" altLang="en-US" dirty="0"/>
              <a:t>三大核心流程：金鑰產生（</a:t>
            </a:r>
            <a:r>
              <a:rPr lang="en-US" altLang="zh-TW" dirty="0" err="1"/>
              <a:t>KeyGen</a:t>
            </a:r>
            <a:r>
              <a:rPr lang="zh-TW" altLang="en-US" dirty="0"/>
              <a:t>）、簽章（</a:t>
            </a:r>
            <a:r>
              <a:rPr lang="en-US" altLang="zh-TW" dirty="0" err="1"/>
              <a:t>SignGen</a:t>
            </a:r>
            <a:r>
              <a:rPr lang="zh-TW" altLang="en-US" dirty="0"/>
              <a:t>）與 驗證（</a:t>
            </a:r>
            <a:r>
              <a:rPr lang="en-US" altLang="zh-TW" dirty="0"/>
              <a:t>Verify</a:t>
            </a:r>
            <a:r>
              <a:rPr lang="zh-TW" altLang="en-US" dirty="0"/>
              <a:t>）皆由有限狀態機（</a:t>
            </a:r>
            <a:r>
              <a:rPr lang="en-US" altLang="zh-TW" dirty="0"/>
              <a:t>Finite State Machine, FSM</a:t>
            </a:r>
            <a:r>
              <a:rPr lang="zh-TW" altLang="en-US" dirty="0"/>
              <a:t>）負責管理執行順序，透過模式控制信號啟動對應功能模組。在設計上，為提升資源使用效率並減少等待延遲， 採用模組共享與時間錯開排程策略，根據不同模式依序調度模組，避免閒置與硬體重複。</a:t>
            </a:r>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透過</a:t>
            </a:r>
            <a:r>
              <a:rPr lang="en-US" altLang="zh-TW" dirty="0"/>
              <a:t>Keccak</a:t>
            </a:r>
            <a:r>
              <a:rPr lang="zh-TW" altLang="en-US" dirty="0"/>
              <a:t>模組將隨機種子</a:t>
            </a:r>
            <a:r>
              <a:rPr lang="en-US" altLang="zh-TW" dirty="0"/>
              <a:t>zeta</a:t>
            </a:r>
            <a:r>
              <a:rPr lang="zh-TW" altLang="en-US" dirty="0"/>
              <a:t>做</a:t>
            </a:r>
            <a:r>
              <a:rPr lang="en-US" altLang="zh-TW" dirty="0"/>
              <a:t>has</a:t>
            </a:r>
            <a:r>
              <a:rPr lang="zh-TW" altLang="en-US" dirty="0"/>
              <a:t>得到公鑰與私鑰種子，將矩陣</a:t>
            </a:r>
            <a:r>
              <a:rPr lang="en-US" altLang="zh-TW" dirty="0"/>
              <a:t>A</a:t>
            </a:r>
            <a:r>
              <a:rPr lang="zh-TW" altLang="en-US" dirty="0"/>
              <a:t>與向量</a:t>
            </a:r>
            <a:r>
              <a:rPr lang="en-US" altLang="zh-TW" dirty="0"/>
              <a:t>s1s2</a:t>
            </a:r>
            <a:r>
              <a:rPr lang="zh-TW" altLang="en-US" dirty="0"/>
              <a:t>採樣生承，接著透過多項式運算模組（</a:t>
            </a:r>
            <a:r>
              <a:rPr lang="en-US" altLang="zh-TW" dirty="0"/>
              <a:t>NTT </a:t>
            </a:r>
            <a:r>
              <a:rPr lang="zh-TW" altLang="en-US" dirty="0"/>
              <a:t>與 </a:t>
            </a:r>
            <a:r>
              <a:rPr lang="en-US" altLang="zh-TW" dirty="0"/>
              <a:t>PWMAC</a:t>
            </a:r>
            <a:r>
              <a:rPr lang="zh-TW" altLang="en-US" dirty="0"/>
              <a:t>）計算 </a:t>
            </a:r>
            <a:r>
              <a:rPr lang="en-US" altLang="zh-TW" dirty="0"/>
              <a:t>t = A · s1 + s2</a:t>
            </a:r>
            <a:r>
              <a:rPr lang="zh-TW" altLang="en-US" dirty="0"/>
              <a:t>，最後將結果進行分解後由編碼模組完成金鑰封 裝，輸出公私鑰。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367889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前六階段主要進行私鑰解碼、雜湊與矩陣生成等前處理，</a:t>
            </a:r>
            <a:r>
              <a:rPr lang="en-US" altLang="zh-TW" dirty="0"/>
              <a:t>Stage 6 </a:t>
            </a:r>
            <a:r>
              <a:rPr lang="zh-TW" altLang="en-US" dirty="0"/>
              <a:t>起則進入重複 嘗試區段。系統透過 </a:t>
            </a:r>
            <a:r>
              <a:rPr lang="en-US" altLang="zh-TW" dirty="0"/>
              <a:t>FSM </a:t>
            </a:r>
            <a:r>
              <a:rPr lang="zh-TW" altLang="en-US" dirty="0"/>
              <a:t>控制判斷是否符合簽章條件，若不滿足則跳回 </a:t>
            </a:r>
            <a:r>
              <a:rPr lang="en-US" altLang="zh-TW" dirty="0"/>
              <a:t>Stage 6 </a:t>
            </a:r>
            <a:r>
              <a:rPr lang="zh-TW" altLang="en-US" dirty="0"/>
              <a:t>進 行新一輪嘗試。當簽章條件成立後，</a:t>
            </a:r>
            <a:r>
              <a:rPr lang="en-US" altLang="zh-TW" dirty="0"/>
              <a:t>Stage 20 </a:t>
            </a:r>
            <a:r>
              <a:rPr lang="zh-TW" altLang="en-US" dirty="0"/>
              <a:t>至 </a:t>
            </a:r>
            <a:r>
              <a:rPr lang="en-US" altLang="zh-TW" dirty="0"/>
              <a:t>Stage 22 </a:t>
            </a:r>
            <a:r>
              <a:rPr lang="zh-TW" altLang="en-US" dirty="0"/>
              <a:t>將 </a:t>
            </a:r>
            <a:r>
              <a:rPr lang="en-US" altLang="zh-TW" dirty="0"/>
              <a:t>(˜c, z, h) </a:t>
            </a:r>
            <a:r>
              <a:rPr lang="zh-TW" altLang="en-US" dirty="0"/>
              <a:t>進行封裝並串流 輸出。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304801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驗證起始階段包括對公鑰與簽章資料解碼、雜湊值計算與 挑戰值抽樣。接著透過多項式運算模組計算 </a:t>
            </a:r>
            <a:r>
              <a:rPr lang="en-US" altLang="zh-TW" dirty="0"/>
              <a:t>w ′ = A · z − c · t1 · 2 d</a:t>
            </a:r>
            <a:r>
              <a:rPr lang="zh-TW" altLang="en-US" dirty="0"/>
              <a:t>，並使用 </a:t>
            </a:r>
            <a:r>
              <a:rPr lang="en-US" altLang="zh-TW" dirty="0" err="1"/>
              <a:t>UseHint</a:t>
            </a:r>
            <a:r>
              <a:rPr lang="en-US" altLang="zh-TW" dirty="0"/>
              <a:t> </a:t>
            </a:r>
            <a:r>
              <a:rPr lang="zh-TW" altLang="en-US" dirty="0"/>
              <a:t>還原出 </a:t>
            </a:r>
            <a:r>
              <a:rPr lang="en-US" altLang="zh-TW" dirty="0"/>
              <a:t>w1</a:t>
            </a:r>
            <a:r>
              <a:rPr lang="zh-TW" altLang="en-US" dirty="0"/>
              <a:t>。最終階 段將重新計算之雜湊與簽章中之 </a:t>
            </a:r>
            <a:r>
              <a:rPr lang="en-US" altLang="zh-TW" dirty="0"/>
              <a:t>c˜</a:t>
            </a:r>
            <a:r>
              <a:rPr lang="zh-TW" altLang="en-US" dirty="0"/>
              <a:t>比對，判定驗證結果。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571470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DCAD-94B3-E376-5BF6-1C6D3FC56C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3E7D-19E1-166F-F1D3-0BD9C119B8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75F2D-53D6-D017-49B0-E9B0F8570894}"/>
              </a:ext>
            </a:extLst>
          </p:cNvPr>
          <p:cNvSpPr>
            <a:spLocks noGrp="1"/>
          </p:cNvSpPr>
          <p:nvPr>
            <p:ph type="body" idx="1"/>
          </p:nvPr>
        </p:nvSpPr>
        <p:spPr/>
        <p:txBody>
          <a:bodyPr/>
          <a:lstStyle/>
          <a:p>
            <a:r>
              <a:rPr lang="zh-TW" altLang="en-US" dirty="0"/>
              <a:t>這是採樣模組架構，主要接收 </a:t>
            </a:r>
            <a:r>
              <a:rPr lang="en-US" altLang="zh-TW" dirty="0"/>
              <a:t>Keccak </a:t>
            </a:r>
            <a:r>
              <a:rPr lang="zh-TW" altLang="en-US" dirty="0"/>
              <a:t>輸出資料，透過中間的 </a:t>
            </a:r>
            <a:r>
              <a:rPr lang="en-US" altLang="zh-TW" dirty="0"/>
              <a:t>Buffer </a:t>
            </a:r>
            <a:r>
              <a:rPr lang="zh-TW" altLang="en-US" dirty="0"/>
              <a:t>暫存，再依不同模式送到對應模組，例如 </a:t>
            </a:r>
            <a:r>
              <a:rPr lang="en-US" altLang="zh-TW" dirty="0" err="1"/>
              <a:t>ExpandS</a:t>
            </a:r>
            <a:r>
              <a:rPr lang="zh-TW" altLang="en-US" dirty="0"/>
              <a:t>、</a:t>
            </a:r>
            <a:r>
              <a:rPr lang="en-US" altLang="zh-TW" dirty="0" err="1"/>
              <a:t>ExpandA</a:t>
            </a:r>
            <a:r>
              <a:rPr lang="en-US" altLang="zh-TW" dirty="0"/>
              <a:t> </a:t>
            </a:r>
            <a:r>
              <a:rPr lang="zh-TW" altLang="en-US" dirty="0"/>
              <a:t>等。</a:t>
            </a:r>
          </a:p>
          <a:p>
            <a:r>
              <a:rPr lang="en-US" altLang="zh-TW" dirty="0"/>
              <a:t>Controller </a:t>
            </a:r>
            <a:r>
              <a:rPr lang="zh-TW" altLang="en-US" dirty="0"/>
              <a:t>負責切換資料路徑，若 </a:t>
            </a:r>
            <a:r>
              <a:rPr lang="en-US" altLang="zh-TW" dirty="0"/>
              <a:t>buffer </a:t>
            </a:r>
            <a:r>
              <a:rPr lang="zh-TW" altLang="en-US" dirty="0"/>
              <a:t>資料不足，會主動發出 </a:t>
            </a:r>
            <a:r>
              <a:rPr lang="en-US" altLang="zh-TW" dirty="0"/>
              <a:t>squeeze </a:t>
            </a:r>
            <a:r>
              <a:rPr lang="zh-TW" altLang="en-US" dirty="0"/>
              <a:t>請求。</a:t>
            </a:r>
          </a:p>
          <a:p>
            <a:r>
              <a:rPr lang="zh-TW" altLang="en-US" dirty="0"/>
              <a:t>整個架構採共用設計，一組資料通道支援五種採樣模式，有效節省硬體空間。</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A4D8FB2-5304-3170-C6A9-6CD17570B0FE}"/>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183131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0DF9-1B1B-4E16-59D0-556991574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854A1-0E11-4296-0E0A-7A86FABB1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835908-EF22-C349-24B8-BA695F958343}"/>
              </a:ext>
            </a:extLst>
          </p:cNvPr>
          <p:cNvSpPr>
            <a:spLocks noGrp="1"/>
          </p:cNvSpPr>
          <p:nvPr>
            <p:ph type="body" idx="1"/>
          </p:nvPr>
        </p:nvSpPr>
        <p:spPr/>
        <p:txBody>
          <a:bodyPr/>
          <a:lstStyle/>
          <a:p>
            <a:r>
              <a:rPr lang="zh-TW" altLang="en-US" dirty="0"/>
              <a:t>這是 </a:t>
            </a:r>
            <a:r>
              <a:rPr lang="en-US" altLang="zh-TW" dirty="0" err="1"/>
              <a:t>ExpandS</a:t>
            </a:r>
            <a:r>
              <a:rPr lang="en-US" altLang="zh-TW" dirty="0"/>
              <a:t> </a:t>
            </a:r>
            <a:r>
              <a:rPr lang="zh-TW" altLang="en-US" dirty="0"/>
              <a:t>模組的架構圖。每次輸入 </a:t>
            </a:r>
            <a:r>
              <a:rPr lang="en-US" altLang="zh-TW" dirty="0"/>
              <a:t>8 </a:t>
            </a:r>
            <a:r>
              <a:rPr lang="zh-TW" altLang="en-US" dirty="0"/>
              <a:t>位元資料會拆成兩組 </a:t>
            </a:r>
            <a:r>
              <a:rPr lang="en-US" altLang="zh-TW" dirty="0"/>
              <a:t>4-bit </a:t>
            </a:r>
            <a:r>
              <a:rPr lang="zh-TW" altLang="en-US" dirty="0"/>
              <a:t>半位元資料，分別送進 </a:t>
            </a:r>
            <a:r>
              <a:rPr lang="en-US" altLang="zh-TW" dirty="0" err="1"/>
              <a:t>CoeffFromHalfByte</a:t>
            </a:r>
            <a:r>
              <a:rPr lang="en-US" altLang="zh-TW" dirty="0"/>
              <a:t> </a:t>
            </a:r>
            <a:r>
              <a:rPr lang="zh-TW" altLang="en-US" dirty="0"/>
              <a:t>模組，將其轉換成 </a:t>
            </a:r>
            <a:r>
              <a:rPr lang="en-US" altLang="zh-TW" dirty="0"/>
              <a:t>[-2, 2] </a:t>
            </a:r>
            <a:r>
              <a:rPr lang="zh-TW" altLang="en-US" dirty="0"/>
              <a:t>範圍的取樣結果。</a:t>
            </a:r>
          </a:p>
          <a:p>
            <a:r>
              <a:rPr lang="zh-TW" altLang="en-US" dirty="0"/>
              <a:t>如果該 </a:t>
            </a:r>
            <a:r>
              <a:rPr lang="en-US" altLang="zh-TW" dirty="0"/>
              <a:t>4-bit </a:t>
            </a:r>
            <a:r>
              <a:rPr lang="zh-TW" altLang="en-US" dirty="0"/>
              <a:t>資料不是無效值（也就是 </a:t>
            </a:r>
            <a:r>
              <a:rPr lang="en-US" altLang="zh-TW" dirty="0"/>
              <a:t>15</a:t>
            </a:r>
            <a:r>
              <a:rPr lang="zh-TW" altLang="en-US" dirty="0"/>
              <a:t>），就會被視為有效採樣，對應的計數會累加到 </a:t>
            </a:r>
            <a:r>
              <a:rPr lang="en-US" altLang="zh-TW" dirty="0" err="1"/>
              <a:t>j_plus_num</a:t>
            </a:r>
            <a:r>
              <a:rPr lang="zh-TW" altLang="en-US" dirty="0"/>
              <a:t>。</a:t>
            </a:r>
          </a:p>
          <a:p>
            <a:r>
              <a:rPr lang="zh-TW" altLang="en-US" dirty="0"/>
              <a:t>這整個流程是透過查表（</a:t>
            </a:r>
            <a:r>
              <a:rPr lang="en-US" altLang="zh-TW" dirty="0"/>
              <a:t>LUT</a:t>
            </a:r>
            <a:r>
              <a:rPr lang="zh-TW" altLang="en-US" dirty="0"/>
              <a:t>）方式實現，最終會輸出兩筆擴展後的結果，對應到 </a:t>
            </a:r>
            <a:r>
              <a:rPr lang="en-US" altLang="zh-TW" dirty="0"/>
              <a:t>z0 </a:t>
            </a:r>
            <a:r>
              <a:rPr lang="zh-TW" altLang="en-US" dirty="0"/>
              <a:t>和 </a:t>
            </a:r>
            <a:r>
              <a:rPr lang="en-US" altLang="zh-TW" dirty="0"/>
              <a:t>z1</a:t>
            </a:r>
            <a:r>
              <a:rPr lang="zh-TW" altLang="en-US" dirty="0"/>
              <a:t>。</a:t>
            </a:r>
          </a:p>
        </p:txBody>
      </p:sp>
      <p:sp>
        <p:nvSpPr>
          <p:cNvPr id="4" name="灯片编号占位符 3">
            <a:extLst>
              <a:ext uri="{FF2B5EF4-FFF2-40B4-BE49-F238E27FC236}">
                <a16:creationId xmlns:a16="http://schemas.microsoft.com/office/drawing/2014/main" id="{52EF69F4-272B-4503-B33D-A71AAF83EE21}"/>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556160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1C79-2ECC-45D5-E4C0-AE2F33AC8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D56AB-A57E-DECE-7889-8D0608054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C38116-882B-320B-5013-7B128461928F}"/>
              </a:ext>
            </a:extLst>
          </p:cNvPr>
          <p:cNvSpPr>
            <a:spLocks noGrp="1"/>
          </p:cNvSpPr>
          <p:nvPr>
            <p:ph type="body" idx="1"/>
          </p:nvPr>
        </p:nvSpPr>
        <p:spPr/>
        <p:txBody>
          <a:bodyPr/>
          <a:lstStyle/>
          <a:p>
            <a:r>
              <a:rPr lang="zh-TW" altLang="en-US" dirty="0"/>
              <a:t>這是 </a:t>
            </a:r>
            <a:r>
              <a:rPr lang="en-US" altLang="zh-TW" dirty="0" err="1"/>
              <a:t>ExpandA</a:t>
            </a:r>
            <a:r>
              <a:rPr lang="en-US" altLang="zh-TW" dirty="0"/>
              <a:t> </a:t>
            </a:r>
            <a:r>
              <a:rPr lang="zh-TW" altLang="en-US" dirty="0"/>
              <a:t>模組的資料抽取邏輯，每次會輸入 </a:t>
            </a:r>
            <a:r>
              <a:rPr lang="en-US" altLang="zh-TW" dirty="0"/>
              <a:t>48 </a:t>
            </a:r>
            <a:r>
              <a:rPr lang="zh-TW" altLang="en-US" dirty="0"/>
              <a:t>位元資料，對應兩組 </a:t>
            </a:r>
            <a:r>
              <a:rPr lang="en-US" altLang="zh-TW" dirty="0"/>
              <a:t>24-bit </a:t>
            </a:r>
            <a:r>
              <a:rPr lang="zh-TW" altLang="en-US" dirty="0"/>
              <a:t>的樣本。</a:t>
            </a:r>
          </a:p>
          <a:p>
            <a:r>
              <a:rPr lang="zh-TW" altLang="en-US" dirty="0"/>
              <a:t>這兩組資料都會拿去跟模數 </a:t>
            </a:r>
            <a:r>
              <a:rPr lang="en-US" altLang="zh-TW" dirty="0"/>
              <a:t>$q = 8380417$ </a:t>
            </a:r>
            <a:r>
              <a:rPr lang="zh-TW" altLang="en-US" dirty="0"/>
              <a:t>做比較，判斷是否為有效樣本。若小於 </a:t>
            </a:r>
            <a:r>
              <a:rPr lang="en-US" altLang="zh-TW" dirty="0"/>
              <a:t>$q$</a:t>
            </a:r>
            <a:r>
              <a:rPr lang="zh-TW" altLang="en-US" dirty="0"/>
              <a:t>，就會被送到輸出端 </a:t>
            </a:r>
            <a:r>
              <a:rPr lang="en-US" altLang="zh-TW" dirty="0"/>
              <a:t>A0 </a:t>
            </a:r>
            <a:r>
              <a:rPr lang="zh-TW" altLang="en-US" dirty="0"/>
              <a:t>或 </a:t>
            </a:r>
            <a:r>
              <a:rPr lang="en-US" altLang="zh-TW" dirty="0"/>
              <a:t>A1</a:t>
            </a:r>
            <a:r>
              <a:rPr lang="zh-TW" altLang="en-US" dirty="0"/>
              <a:t>，同時 </a:t>
            </a:r>
            <a:r>
              <a:rPr lang="en-US" altLang="zh-TW" dirty="0" err="1"/>
              <a:t>j_plus_num</a:t>
            </a:r>
            <a:r>
              <a:rPr lang="en-US" altLang="zh-TW" dirty="0"/>
              <a:t> </a:t>
            </a:r>
            <a:r>
              <a:rPr lang="zh-TW" altLang="en-US" dirty="0"/>
              <a:t>也會記錄下這次成功的樣本數。</a:t>
            </a:r>
          </a:p>
        </p:txBody>
      </p:sp>
      <p:sp>
        <p:nvSpPr>
          <p:cNvPr id="4" name="灯片编号占位符 3">
            <a:extLst>
              <a:ext uri="{FF2B5EF4-FFF2-40B4-BE49-F238E27FC236}">
                <a16:creationId xmlns:a16="http://schemas.microsoft.com/office/drawing/2014/main" id="{6CA482D3-08A5-CE9F-9433-288CE129A0E3}"/>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32852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7EC5-F1EC-FC63-6396-20955B1B6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6F6AD3-85A3-DA6D-CF1C-67D46591F3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80389E-C7FC-2740-58B0-2F224518AEB6}"/>
              </a:ext>
            </a:extLst>
          </p:cNvPr>
          <p:cNvSpPr>
            <a:spLocks noGrp="1"/>
          </p:cNvSpPr>
          <p:nvPr>
            <p:ph type="body" idx="1"/>
          </p:nvPr>
        </p:nvSpPr>
        <p:spPr/>
        <p:txBody>
          <a:bodyPr/>
          <a:lstStyle/>
          <a:p>
            <a:r>
              <a:rPr lang="zh-TW" altLang="en-US" dirty="0"/>
              <a:t>這是 </a:t>
            </a:r>
            <a:r>
              <a:rPr lang="en-US" altLang="zh-TW" dirty="0" err="1"/>
              <a:t>ExpandMASK</a:t>
            </a:r>
            <a:r>
              <a:rPr lang="en-US" altLang="zh-TW" dirty="0"/>
              <a:t> </a:t>
            </a:r>
            <a:r>
              <a:rPr lang="zh-TW" altLang="en-US" dirty="0"/>
              <a:t>模組的結構圖。每次會輸入兩筆 </a:t>
            </a:r>
            <a:r>
              <a:rPr lang="en-US" altLang="zh-TW" dirty="0"/>
              <a:t>18-bit </a:t>
            </a:r>
            <a:r>
              <a:rPr lang="zh-TW" altLang="en-US" dirty="0"/>
              <a:t>資料，總共 </a:t>
            </a:r>
            <a:r>
              <a:rPr lang="en-US" altLang="zh-TW" dirty="0"/>
              <a:t>36 bits</a:t>
            </a:r>
            <a:r>
              <a:rPr lang="zh-TW" altLang="en-US" dirty="0"/>
              <a:t>。</a:t>
            </a:r>
            <a:r>
              <a:rPr lang="zh-TW" altLang="en-US" b="0" i="0" dirty="0">
                <a:solidFill>
                  <a:srgbClr val="262626"/>
                </a:solidFill>
                <a:effectLst/>
                <a:latin typeface="-apple-system"/>
              </a:rPr>
              <a:t>大於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域下的負數。小於</a:t>
            </a:r>
            <a:r>
              <a:rPr lang="en-US" altLang="zh-TW" dirty="0"/>
              <a:t>2^{17}$</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dirty="0"/>
              <a:t>2^{17}$</a:t>
            </a:r>
            <a:r>
              <a:rPr lang="zh-TW" altLang="en-US" b="0" i="0" dirty="0">
                <a:solidFill>
                  <a:srgbClr val="262626"/>
                </a:solidFill>
                <a:effectLst/>
                <a:latin typeface="-apple-system"/>
                <a:sym typeface="Wingdings" panose="05000000000000000000" pitchFamily="2" charset="2"/>
              </a:rPr>
              <a:t>相減會得到正數，因此直接和</a:t>
            </a:r>
            <a:r>
              <a:rPr lang="en-US" altLang="zh-TW" dirty="0"/>
              <a:t>2^{17}$</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r>
              <a:rPr lang="zh-TW" altLang="en-US" dirty="0"/>
              <a:t>由於每次固定產出兩筆有效資料，因此 </a:t>
            </a:r>
            <a:r>
              <a:rPr lang="en-US" altLang="zh-TW" dirty="0" err="1"/>
              <a:t>j_plus_num</a:t>
            </a:r>
            <a:r>
              <a:rPr lang="en-US" altLang="zh-TW" dirty="0"/>
              <a:t> </a:t>
            </a:r>
            <a:r>
              <a:rPr lang="zh-TW" altLang="en-US" dirty="0"/>
              <a:t>都設為 </a:t>
            </a:r>
            <a:r>
              <a:rPr lang="en-US" altLang="zh-TW" dirty="0"/>
              <a:t>2</a:t>
            </a:r>
            <a:r>
              <a:rPr lang="zh-TW" altLang="en-US" dirty="0"/>
              <a:t>。</a:t>
            </a:r>
            <a:endParaRPr lang="en-US" altLang="zh-TW" dirty="0"/>
          </a:p>
          <a:p>
            <a:pPr marL="685800" lvl="1"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05BF42D9-E4B9-F9B2-21D9-4FB6B35D2624}"/>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74257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E8B7-75F4-276E-7CE6-FE8EAC92FB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E5A74-0F34-FDA5-8618-22CBC078E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AF92C-EB0E-70DE-404B-AAB64B7A19D7}"/>
              </a:ext>
            </a:extLst>
          </p:cNvPr>
          <p:cNvSpPr>
            <a:spLocks noGrp="1"/>
          </p:cNvSpPr>
          <p:nvPr>
            <p:ph type="body" idx="1"/>
          </p:nvPr>
        </p:nvSpPr>
        <p:spPr/>
        <p:txBody>
          <a:bodyPr/>
          <a:lstStyle/>
          <a:p>
            <a:r>
              <a:rPr lang="zh-TW" altLang="en-US" dirty="0"/>
              <a:t>這是 </a:t>
            </a:r>
            <a:r>
              <a:rPr lang="en-US" altLang="zh-TW" dirty="0" err="1"/>
              <a:t>SampleInBall</a:t>
            </a:r>
            <a:r>
              <a:rPr lang="en-US" altLang="zh-TW" dirty="0"/>
              <a:t> </a:t>
            </a:r>
            <a:r>
              <a:rPr lang="zh-TW" altLang="en-US" dirty="0"/>
              <a:t>模組的控制流程，每次會接收一筆 </a:t>
            </a:r>
            <a:r>
              <a:rPr lang="en-US" altLang="zh-TW" dirty="0"/>
              <a:t>8-bit </a:t>
            </a:r>
            <a:r>
              <a:rPr lang="zh-TW" altLang="en-US" dirty="0"/>
              <a:t>資料，搭配先前從 </a:t>
            </a:r>
            <a:r>
              <a:rPr lang="en-US" altLang="zh-TW" dirty="0"/>
              <a:t>64-bit </a:t>
            </a:r>
            <a:r>
              <a:rPr lang="zh-TW" altLang="en-US" dirty="0"/>
              <a:t>隨機資料中產生的控制向量 </a:t>
            </a:r>
            <a:r>
              <a:rPr lang="en-US" altLang="zh-TW" dirty="0"/>
              <a:t>$H$</a:t>
            </a:r>
            <a:r>
              <a:rPr lang="zh-TW" altLang="en-US" dirty="0"/>
              <a:t>。</a:t>
            </a:r>
          </a:p>
          <a:p>
            <a:r>
              <a:rPr lang="zh-TW" altLang="en-US" dirty="0"/>
              <a:t>模組會用其中的 </a:t>
            </a:r>
            <a:r>
              <a:rPr lang="en-US" altLang="zh-TW" dirty="0"/>
              <a:t>$H[0]$ </a:t>
            </a:r>
            <a:r>
              <a:rPr lang="zh-TW" altLang="en-US" dirty="0"/>
              <a:t>作為目前這筆資料的方向指示，再根據目前的 </a:t>
            </a:r>
            <a:r>
              <a:rPr lang="en-US" altLang="zh-TW" dirty="0"/>
              <a:t>index </a:t>
            </a:r>
            <a:r>
              <a:rPr lang="zh-TW" altLang="en-US" dirty="0"/>
              <a:t>值 </a:t>
            </a:r>
            <a:r>
              <a:rPr lang="en-US" altLang="zh-TW" dirty="0"/>
              <a:t>$</a:t>
            </a:r>
            <a:r>
              <a:rPr lang="en-US" altLang="zh-TW" dirty="0" err="1"/>
              <a:t>i</a:t>
            </a:r>
            <a:r>
              <a:rPr lang="en-US" altLang="zh-TW" dirty="0"/>
              <a:t>$ </a:t>
            </a:r>
            <a:r>
              <a:rPr lang="zh-TW" altLang="en-US" dirty="0"/>
              <a:t>和目標 </a:t>
            </a:r>
            <a:r>
              <a:rPr lang="en-US" altLang="zh-TW" dirty="0"/>
              <a:t>$j$ </a:t>
            </a:r>
            <a:r>
              <a:rPr lang="zh-TW" altLang="en-US" dirty="0"/>
              <a:t>來判斷是否接受這筆樣本。</a:t>
            </a:r>
          </a:p>
          <a:p>
            <a:r>
              <a:rPr lang="zh-TW" altLang="en-US" dirty="0"/>
              <a:t>如果合格，系統就根據 </a:t>
            </a:r>
            <a:r>
              <a:rPr lang="en-US" altLang="zh-TW" dirty="0"/>
              <a:t>$H[0]$ </a:t>
            </a:r>
            <a:r>
              <a:rPr lang="zh-TW" altLang="en-US" dirty="0"/>
              <a:t>決定要寫入常數 </a:t>
            </a:r>
            <a:r>
              <a:rPr lang="en-US" altLang="zh-TW" dirty="0"/>
              <a:t>1 </a:t>
            </a:r>
            <a:r>
              <a:rPr lang="zh-TW" altLang="en-US" dirty="0"/>
              <a:t>還是 </a:t>
            </a:r>
            <a:r>
              <a:rPr lang="en-US" altLang="zh-TW" dirty="0"/>
              <a:t>$q-1$</a:t>
            </a:r>
            <a:r>
              <a:rPr lang="zh-TW" altLang="en-US" dirty="0"/>
              <a:t>，並同步從記憶體抓出對應原始位置的資料完成更新。每筆資料的結果也會標示在 </a:t>
            </a:r>
            <a:r>
              <a:rPr lang="en-US" altLang="zh-TW" dirty="0" err="1"/>
              <a:t>j_plus_num</a:t>
            </a:r>
            <a:r>
              <a:rPr lang="zh-TW" altLang="en-US" dirty="0"/>
              <a:t>。</a:t>
            </a:r>
          </a:p>
          <a:p>
            <a:r>
              <a:rPr lang="zh-TW" altLang="en-US" dirty="0"/>
              <a:t>整體設計確保每次只產出一筆有效樣本，並維持正確的隨機性與索引更新。</a:t>
            </a:r>
          </a:p>
        </p:txBody>
      </p:sp>
      <p:sp>
        <p:nvSpPr>
          <p:cNvPr id="4" name="灯片编号占位符 3">
            <a:extLst>
              <a:ext uri="{FF2B5EF4-FFF2-40B4-BE49-F238E27FC236}">
                <a16:creationId xmlns:a16="http://schemas.microsoft.com/office/drawing/2014/main" id="{5525C5EC-DFED-FC6E-A1DD-2440A639444B}"/>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919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是一種用於抵抗量子攻擊的數位簽章機制，其核心安全性是建立在模組格子問題的最壞情況困難性之上，包括：</a:t>
            </a:r>
          </a:p>
          <a:p>
            <a:r>
              <a:rPr lang="en-US" altLang="zh-TW" b="1" dirty="0"/>
              <a:t>MLWE </a:t>
            </a:r>
            <a:r>
              <a:rPr lang="zh-TW" altLang="en-US" b="1" dirty="0"/>
              <a:t>問題</a:t>
            </a:r>
            <a:r>
              <a:rPr lang="zh-TW" altLang="en-US" dirty="0"/>
              <a:t>（</a:t>
            </a:r>
            <a:r>
              <a:rPr lang="en-US" altLang="zh-TW" dirty="0"/>
              <a:t>Module Learning with Errors</a:t>
            </a:r>
            <a:r>
              <a:rPr lang="zh-TW" altLang="en-US" dirty="0"/>
              <a:t>），主要用於防止私鑰被攻擊者還原；</a:t>
            </a:r>
          </a:p>
          <a:p>
            <a:r>
              <a:rPr lang="en-US" altLang="zh-TW" b="1" dirty="0" err="1"/>
              <a:t>SelfTarget</a:t>
            </a:r>
            <a:r>
              <a:rPr lang="en-US" altLang="zh-TW" b="1" dirty="0"/>
              <a:t>-MSIS </a:t>
            </a:r>
            <a:r>
              <a:rPr lang="zh-TW" altLang="en-US" b="1" dirty="0"/>
              <a:t>問題</a:t>
            </a:r>
            <a:r>
              <a:rPr lang="zh-TW" altLang="en-US" dirty="0"/>
              <a:t>（</a:t>
            </a:r>
            <a:r>
              <a:rPr lang="en-US" altLang="zh-TW" dirty="0"/>
              <a:t>Self-Targeted Module Shortest Integer Solution</a:t>
            </a:r>
            <a:r>
              <a:rPr lang="zh-TW" altLang="en-US" dirty="0"/>
              <a:t>），則用於防止簽章偽造。</a:t>
            </a:r>
            <a:endParaRPr lang="en-US" altLang="zh-TW" dirty="0"/>
          </a:p>
          <a:p>
            <a:endParaRPr lang="zh-TW" altLang="en-US" dirty="0"/>
          </a:p>
          <a:p>
            <a:r>
              <a:rPr lang="en-US" altLang="zh-TW" dirty="0"/>
              <a:t>ML-DSA </a:t>
            </a:r>
            <a:r>
              <a:rPr lang="zh-TW" altLang="en-US" dirty="0"/>
              <a:t>採用了 </a:t>
            </a:r>
            <a:r>
              <a:rPr lang="en-US" altLang="zh-TW" b="1" dirty="0"/>
              <a:t>Fiat-Shamir with Aborts</a:t>
            </a:r>
            <a:r>
              <a:rPr lang="en-US" altLang="zh-TW" dirty="0"/>
              <a:t> </a:t>
            </a:r>
            <a:r>
              <a:rPr lang="zh-TW" altLang="en-US" dirty="0"/>
              <a:t>的設計，使得整體簽章流程可以在非互動的情況下完成。</a:t>
            </a:r>
            <a:endParaRPr lang="en-US" altLang="zh-TW" dirty="0"/>
          </a:p>
          <a:p>
            <a:endParaRPr lang="zh-TW" altLang="en-US" dirty="0"/>
          </a:p>
          <a:p>
            <a:r>
              <a:rPr lang="zh-TW" altLang="en-US" dirty="0"/>
              <a:t>在隨機性方面，搭配拒絕採樣（</a:t>
            </a:r>
            <a:r>
              <a:rPr lang="en-US" altLang="zh-TW" dirty="0"/>
              <a:t>Rejection Sampling</a:t>
            </a:r>
            <a:r>
              <a:rPr lang="zh-TW" altLang="en-US" dirty="0"/>
              <a:t>）確保簽名範圍內的正確性，這也使其實作能以常數時間完成。</a:t>
            </a:r>
            <a:endParaRPr lang="en-US" altLang="zh-TW" dirty="0"/>
          </a:p>
          <a:p>
            <a:endParaRPr lang="zh-TW" altLang="en-US" dirty="0"/>
          </a:p>
          <a:p>
            <a:r>
              <a:rPr lang="en-US" altLang="zh-TW" dirty="0"/>
              <a:t>ML-DSA </a:t>
            </a:r>
            <a:r>
              <a:rPr lang="zh-TW" altLang="en-US" dirty="0"/>
              <a:t>的優點包括：</a:t>
            </a:r>
            <a:r>
              <a:rPr lang="zh-TW" altLang="en-US" b="1" dirty="0"/>
              <a:t>快速的算術運算、高效的加密性能，以及緊湊的簽章大小</a:t>
            </a:r>
            <a:r>
              <a:rPr lang="zh-TW" altLang="en-US" dirty="0"/>
              <a:t>，非常適合部署在嵌入式裝置與資源受限的環境中。</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34DB-DF31-7AB4-AE7B-FDEAF9FFB8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EF1FC0-0494-A0C5-945D-6B6831646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4C6F7-A72A-0B40-4B19-613988B3ABD3}"/>
              </a:ext>
            </a:extLst>
          </p:cNvPr>
          <p:cNvSpPr>
            <a:spLocks noGrp="1"/>
          </p:cNvSpPr>
          <p:nvPr>
            <p:ph type="body" idx="1"/>
          </p:nvPr>
        </p:nvSpPr>
        <p:spPr/>
        <p:txBody>
          <a:bodyPr/>
          <a:lstStyle/>
          <a:p>
            <a:r>
              <a:rPr lang="zh-TW" altLang="en-US" dirty="0"/>
              <a:t>整個設計支援向量乘法與加法操作，是系統中計算核心之一。</a:t>
            </a:r>
          </a:p>
          <a:p>
            <a:r>
              <a:rPr lang="zh-TW" altLang="en-US" dirty="0"/>
              <a:t>它包含兩組資料通道（</a:t>
            </a:r>
            <a:r>
              <a:rPr lang="en-US" altLang="zh-TW" dirty="0"/>
              <a:t>a </a:t>
            </a:r>
            <a:r>
              <a:rPr lang="zh-TW" altLang="en-US" dirty="0"/>
              <a:t>組與 </a:t>
            </a:r>
            <a:r>
              <a:rPr lang="en-US" altLang="zh-TW" dirty="0"/>
              <a:t>b </a:t>
            </a:r>
            <a:r>
              <a:rPr lang="zh-TW" altLang="en-US" dirty="0"/>
              <a:t>組）</a:t>
            </a:r>
          </a:p>
          <a:p>
            <a:r>
              <a:rPr lang="zh-TW" altLang="en-US" dirty="0"/>
              <a:t>這個模組特別支援三種操作模式，包括：</a:t>
            </a:r>
          </a:p>
          <a:p>
            <a:r>
              <a:rPr lang="zh-TW" altLang="en-US" dirty="0"/>
              <a:t>矩陣與向量的乘加（</a:t>
            </a:r>
            <a:r>
              <a:rPr lang="en-US" altLang="zh-TW" dirty="0"/>
              <a:t>MATRIX_VECTOR</a:t>
            </a:r>
            <a:r>
              <a:rPr lang="zh-TW" altLang="en-US" dirty="0"/>
              <a:t>）、</a:t>
            </a:r>
          </a:p>
          <a:p>
            <a:r>
              <a:rPr lang="zh-TW" altLang="en-US" dirty="0"/>
              <a:t>純量與向量的乘法（</a:t>
            </a:r>
            <a:r>
              <a:rPr lang="en-US" altLang="zh-TW" dirty="0"/>
              <a:t>SCALAR_VECTOR</a:t>
            </a:r>
            <a:r>
              <a:rPr lang="zh-TW" altLang="en-US" dirty="0"/>
              <a:t>）、</a:t>
            </a:r>
          </a:p>
          <a:p>
            <a:r>
              <a:rPr lang="zh-TW" altLang="en-US" dirty="0"/>
              <a:t>兩向量的加法（</a:t>
            </a:r>
            <a:r>
              <a:rPr lang="en-US" altLang="zh-TW" dirty="0"/>
              <a:t>ADD_VECTOR</a:t>
            </a:r>
            <a:r>
              <a:rPr lang="zh-TW" altLang="en-US" dirty="0"/>
              <a:t>）。</a:t>
            </a:r>
          </a:p>
          <a:p>
            <a:r>
              <a:rPr lang="zh-TW" altLang="en-US" dirty="0"/>
              <a:t>整個流程會根據控制訊號自動切換操作模式，並透過多工器選擇輸出對應的乘積或累加結果。最後再透過 </a:t>
            </a:r>
            <a:r>
              <a:rPr lang="en-US" altLang="zh-TW" dirty="0" err="1"/>
              <a:t>out_a</a:t>
            </a:r>
            <a:r>
              <a:rPr lang="en-US" altLang="zh-TW" dirty="0"/>
              <a:t> </a:t>
            </a:r>
            <a:r>
              <a:rPr lang="zh-TW" altLang="en-US" dirty="0"/>
              <a:t>與 </a:t>
            </a:r>
            <a:r>
              <a:rPr lang="en-US" altLang="zh-TW" dirty="0" err="1"/>
              <a:t>out_b</a:t>
            </a:r>
            <a:r>
              <a:rPr lang="en-US" altLang="zh-TW" dirty="0"/>
              <a:t> </a:t>
            </a:r>
            <a:r>
              <a:rPr lang="zh-TW" altLang="en-US" dirty="0"/>
              <a:t>輸出結果。</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053CCA9-67AA-6C27-6C1F-08B5251B35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4182796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21BD9-4DA1-64A5-B641-BA4E9B11DD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E81834-6102-C046-5B5E-1C2CDB0022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14F3A2-A85A-BC34-BC27-3E87002DDF5A}"/>
              </a:ext>
            </a:extLst>
          </p:cNvPr>
          <p:cNvSpPr>
            <a:spLocks noGrp="1"/>
          </p:cNvSpPr>
          <p:nvPr>
            <p:ph type="body" idx="1"/>
          </p:nvPr>
        </p:nvSpPr>
        <p:spPr/>
        <p:txBody>
          <a:bodyPr/>
          <a:lstStyle/>
          <a:p>
            <a:r>
              <a:rPr lang="zh-TW" altLang="en-US" dirty="0"/>
              <a:t>本模組主要功能是將系統中產生的多項變數進行</a:t>
            </a:r>
            <a:r>
              <a:rPr lang="zh-TW" altLang="en-US" b="1" dirty="0"/>
              <a:t>格式化封裝與壓縮編碼</a:t>
            </a:r>
            <a:r>
              <a:rPr lang="zh-TW" altLang="en-US" dirty="0"/>
              <a:t>，轉換成固定 </a:t>
            </a:r>
            <a:r>
              <a:rPr lang="en-US" altLang="zh-TW" dirty="0"/>
              <a:t>64 </a:t>
            </a:r>
            <a:r>
              <a:rPr lang="zh-TW" altLang="en-US" dirty="0"/>
              <a:t>位元的封包格式，並搭配 </a:t>
            </a:r>
            <a:r>
              <a:rPr lang="en-US" altLang="zh-TW" dirty="0"/>
              <a:t>AXI4-Stream </a:t>
            </a:r>
            <a:r>
              <a:rPr lang="zh-TW" altLang="en-US" dirty="0"/>
              <a:t>傳輸介面進行資料輸出。這個設計主要是為了後續整合串流傳輸與平台通訊。</a:t>
            </a:r>
          </a:p>
          <a:p>
            <a:r>
              <a:rPr lang="zh-TW" altLang="en-US" dirty="0"/>
              <a:t>我們模組支援多種不同位元長度的變數，例如 </a:t>
            </a:r>
            <a:r>
              <a:rPr lang="en-US" altLang="zh-TW" dirty="0"/>
              <a:t>t0, t1, s1, s2, w1, z </a:t>
            </a:r>
            <a:r>
              <a:rPr lang="zh-TW" altLang="en-US" dirty="0"/>
              <a:t>等，原始資料長度為 </a:t>
            </a:r>
            <a:r>
              <a:rPr lang="en-US" altLang="zh-TW" dirty="0"/>
              <a:t>23 </a:t>
            </a:r>
            <a:r>
              <a:rPr lang="zh-TW" altLang="en-US" dirty="0"/>
              <a:t>位元，我們會先經過一段處理流程轉換為符合對應封裝格式的位元數，最後再打包成 </a:t>
            </a:r>
            <a:r>
              <a:rPr lang="en-US" altLang="zh-TW" dirty="0"/>
              <a:t>64-bit </a:t>
            </a:r>
            <a:r>
              <a:rPr lang="zh-TW" altLang="en-US" dirty="0"/>
              <a:t>輸出格式。</a:t>
            </a:r>
          </a:p>
        </p:txBody>
      </p:sp>
      <p:sp>
        <p:nvSpPr>
          <p:cNvPr id="4" name="灯片编号占位符 3">
            <a:extLst>
              <a:ext uri="{FF2B5EF4-FFF2-40B4-BE49-F238E27FC236}">
                <a16:creationId xmlns:a16="http://schemas.microsoft.com/office/drawing/2014/main" id="{DB0CB435-C7D3-5468-0E26-19288A05DD18}"/>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2213702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46371-B969-BF3D-00E2-BF9EDE84ED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BC64E4-100E-AAC6-D281-237D254658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E693DD-269F-28C0-F32D-7A0739A262DC}"/>
              </a:ext>
            </a:extLst>
          </p:cNvPr>
          <p:cNvSpPr>
            <a:spLocks noGrp="1"/>
          </p:cNvSpPr>
          <p:nvPr>
            <p:ph type="body" idx="1"/>
          </p:nvPr>
        </p:nvSpPr>
        <p:spPr/>
        <p:txBody>
          <a:bodyPr/>
          <a:lstStyle/>
          <a:p>
            <a:r>
              <a:rPr lang="zh-TW" altLang="en-US" dirty="0"/>
              <a:t>這邊是我們解碼模組的設計，它主要負責把壓縮過的資料還原成原本演算法所需要的格式。</a:t>
            </a:r>
            <a:br>
              <a:rPr lang="zh-TW" altLang="en-US" dirty="0"/>
            </a:br>
            <a:r>
              <a:rPr lang="zh-TW" altLang="en-US" dirty="0"/>
              <a:t>輸入會是從編碼模組輸出的 </a:t>
            </a:r>
            <a:r>
              <a:rPr lang="en-US" altLang="zh-TW" dirty="0"/>
              <a:t>64 </a:t>
            </a:r>
            <a:r>
              <a:rPr lang="zh-TW" altLang="en-US" dirty="0"/>
              <a:t>位元封裝資料，經過 </a:t>
            </a:r>
            <a:r>
              <a:rPr lang="en-US" altLang="zh-TW" dirty="0"/>
              <a:t>SIPO </a:t>
            </a:r>
            <a:r>
              <a:rPr lang="zh-TW" altLang="en-US" dirty="0"/>
              <a:t>組件轉換成一筆一筆 </a:t>
            </a:r>
            <a:r>
              <a:rPr lang="en-US" altLang="zh-TW" dirty="0"/>
              <a:t>46 </a:t>
            </a:r>
            <a:r>
              <a:rPr lang="zh-TW" altLang="en-US" dirty="0"/>
              <a:t>位元的資料進來。</a:t>
            </a:r>
          </a:p>
          <a:p>
            <a:r>
              <a:rPr lang="zh-TW" altLang="en-US" dirty="0"/>
              <a:t>接著，這筆資料會依據控制訊號 </a:t>
            </a:r>
            <a:r>
              <a:rPr lang="en-US" altLang="zh-TW" dirty="0" err="1"/>
              <a:t>decode_mode</a:t>
            </a:r>
            <a:r>
              <a:rPr lang="en-US" altLang="zh-TW" dirty="0"/>
              <a:t> </a:t>
            </a:r>
            <a:r>
              <a:rPr lang="zh-TW" altLang="en-US" dirty="0"/>
              <a:t>來選擇對應的解碼方式，對應的格式有六種，像是 </a:t>
            </a:r>
            <a:r>
              <a:rPr lang="en-US" altLang="zh-TW" dirty="0"/>
              <a:t>t₀</a:t>
            </a:r>
            <a:r>
              <a:rPr lang="zh-TW" altLang="en-US" dirty="0"/>
              <a:t>、</a:t>
            </a:r>
            <a:r>
              <a:rPr lang="en-US" altLang="zh-TW" dirty="0"/>
              <a:t>t₁</a:t>
            </a:r>
            <a:r>
              <a:rPr lang="zh-TW" altLang="en-US" dirty="0"/>
              <a:t>、</a:t>
            </a:r>
            <a:r>
              <a:rPr lang="en-US" altLang="zh-TW" dirty="0"/>
              <a:t>s₁/s₂</a:t>
            </a:r>
            <a:r>
              <a:rPr lang="zh-TW" altLang="en-US" dirty="0"/>
              <a:t>、</a:t>
            </a:r>
            <a:r>
              <a:rPr lang="en-US" altLang="zh-TW" dirty="0"/>
              <a:t>w₁</a:t>
            </a:r>
            <a:r>
              <a:rPr lang="zh-TW" altLang="en-US" dirty="0"/>
              <a:t>、</a:t>
            </a:r>
            <a:r>
              <a:rPr lang="en-US" altLang="zh-TW" dirty="0"/>
              <a:t>z </a:t>
            </a:r>
            <a:r>
              <a:rPr lang="zh-TW" altLang="en-US" dirty="0"/>
              <a:t>這些封裝類型，每個類型都有固定的位元數。</a:t>
            </a:r>
          </a:p>
          <a:p>
            <a:r>
              <a:rPr lang="zh-TW" altLang="en-US" dirty="0"/>
              <a:t>解碼過程會先經過 </a:t>
            </a:r>
            <a:r>
              <a:rPr lang="en-US" altLang="zh-TW" dirty="0"/>
              <a:t>UNCENTER </a:t>
            </a:r>
            <a:r>
              <a:rPr lang="zh-TW" altLang="en-US" dirty="0"/>
              <a:t>模組，把資料轉回對稱的整數區間，例如從非負整數轉回有正負的格式。</a:t>
            </a:r>
            <a:br>
              <a:rPr lang="zh-TW" altLang="en-US" dirty="0"/>
            </a:br>
            <a:r>
              <a:rPr lang="zh-TW" altLang="en-US" dirty="0"/>
              <a:t>如果是中心對稱的資料，像 </a:t>
            </a:r>
            <a:r>
              <a:rPr lang="en-US" altLang="zh-TW" dirty="0"/>
              <a:t>t₀</a:t>
            </a:r>
            <a:r>
              <a:rPr lang="zh-TW" altLang="en-US" dirty="0"/>
              <a:t>、</a:t>
            </a:r>
            <a:r>
              <a:rPr lang="en-US" altLang="zh-TW" dirty="0"/>
              <a:t>s₁</a:t>
            </a:r>
            <a:r>
              <a:rPr lang="zh-TW" altLang="en-US" dirty="0"/>
              <a:t>，我們還會進一步自動選擇範圍，確保解壓後的值落在演算法需要的 </a:t>
            </a:r>
            <a:r>
              <a:rPr lang="en-US" altLang="zh-TW" dirty="0"/>
              <a:t>±q/2 </a:t>
            </a:r>
            <a:r>
              <a:rPr lang="zh-TW" altLang="en-US" dirty="0"/>
              <a:t>範圍內。</a:t>
            </a:r>
          </a:p>
          <a:p>
            <a:r>
              <a:rPr lang="zh-TW" altLang="en-US" dirty="0"/>
              <a:t>整體資料在每次 </a:t>
            </a:r>
            <a:r>
              <a:rPr lang="en-US" altLang="zh-TW" dirty="0" err="1"/>
              <a:t>valid_o</a:t>
            </a:r>
            <a:r>
              <a:rPr lang="en-US" altLang="zh-TW" dirty="0"/>
              <a:t> </a:t>
            </a:r>
            <a:r>
              <a:rPr lang="zh-TW" altLang="en-US" dirty="0"/>
              <a:t>為高、</a:t>
            </a:r>
            <a:r>
              <a:rPr lang="en-US" altLang="zh-TW" dirty="0" err="1"/>
              <a:t>ready_i</a:t>
            </a:r>
            <a:r>
              <a:rPr lang="en-US" altLang="zh-TW" dirty="0"/>
              <a:t> </a:t>
            </a:r>
            <a:r>
              <a:rPr lang="zh-TW" altLang="en-US" dirty="0"/>
              <a:t>為高的時候就會輸出一筆解碼資料，共 </a:t>
            </a:r>
            <a:r>
              <a:rPr lang="en-US" altLang="zh-TW" dirty="0"/>
              <a:t>23 </a:t>
            </a:r>
            <a:r>
              <a:rPr lang="zh-TW" altLang="en-US" dirty="0"/>
              <a:t>位元。</a:t>
            </a:r>
          </a:p>
        </p:txBody>
      </p:sp>
      <p:sp>
        <p:nvSpPr>
          <p:cNvPr id="4" name="灯片编号占位符 3">
            <a:extLst>
              <a:ext uri="{FF2B5EF4-FFF2-40B4-BE49-F238E27FC236}">
                <a16:creationId xmlns:a16="http://schemas.microsoft.com/office/drawing/2014/main" id="{180F32FA-DA34-B334-F850-463B8DBFC5EA}"/>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4114080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66F9-3FA9-EC82-F754-E0C925D49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D95C3-45E6-BCFA-AD7D-4B9405197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DBDEF-53E8-7AAD-514F-1218EA35B8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87F986-15B8-25AC-A3CD-DF0E8E78DFF5}"/>
              </a:ext>
            </a:extLst>
          </p:cNvPr>
          <p:cNvSpPr>
            <a:spLocks noGrp="1"/>
          </p:cNvSpPr>
          <p:nvPr>
            <p:ph type="sldNum" sz="quarter" idx="10"/>
          </p:nvPr>
        </p:nvSpPr>
        <p:spPr/>
        <p:txBody>
          <a:bodyPr/>
          <a:lstStyle/>
          <a:p>
            <a:fld id="{F4F633F3-5D0E-4770-8750-05DED033C41B}" type="slidenum">
              <a:rPr lang="zh-CN" altLang="en-US" smtClean="0"/>
              <a:t>53</a:t>
            </a:fld>
            <a:endParaRPr lang="zh-CN" altLang="en-US"/>
          </a:p>
        </p:txBody>
      </p:sp>
    </p:spTree>
    <p:extLst>
      <p:ext uri="{BB962C8B-B14F-4D97-AF65-F5344CB8AC3E}">
        <p14:creationId xmlns:p14="http://schemas.microsoft.com/office/powerpoint/2010/main" val="2917757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這張圖展示的是我們在 </a:t>
            </a:r>
            <a:r>
              <a:rPr lang="en-US" altLang="zh-TW" dirty="0"/>
              <a:t>FPGA </a:t>
            </a:r>
            <a:r>
              <a:rPr lang="zh-TW" altLang="en-US" dirty="0"/>
              <a:t>上的實作流程。</a:t>
            </a:r>
          </a:p>
          <a:p>
            <a:r>
              <a:rPr lang="zh-TW" altLang="en-US" dirty="0"/>
              <a:t>整體流程主要是使用 </a:t>
            </a:r>
            <a:r>
              <a:rPr lang="en-US" altLang="zh-TW" dirty="0" err="1"/>
              <a:t>Vivado</a:t>
            </a:r>
            <a:r>
              <a:rPr lang="en-US" altLang="zh-TW" dirty="0"/>
              <a:t> 2020.2 </a:t>
            </a:r>
            <a:r>
              <a:rPr lang="zh-TW" altLang="en-US" dirty="0"/>
              <a:t>開發工具，目標平台是 </a:t>
            </a:r>
            <a:r>
              <a:rPr lang="en-US" altLang="zh-TW" dirty="0"/>
              <a:t>Xilinx </a:t>
            </a:r>
            <a:r>
              <a:rPr lang="zh-TW" altLang="en-US" dirty="0"/>
              <a:t>的 </a:t>
            </a:r>
            <a:r>
              <a:rPr lang="en-US" altLang="zh-TW" dirty="0" err="1"/>
              <a:t>Virtex</a:t>
            </a:r>
            <a:r>
              <a:rPr lang="en-US" altLang="zh-TW" dirty="0"/>
              <a:t> </a:t>
            </a:r>
            <a:r>
              <a:rPr lang="en-US" altLang="zh-TW" dirty="0" err="1"/>
              <a:t>UltraScale</a:t>
            </a:r>
            <a:r>
              <a:rPr lang="en-US" altLang="zh-TW" dirty="0"/>
              <a:t>+ XCVU19P</a:t>
            </a:r>
            <a:r>
              <a:rPr lang="zh-TW" altLang="en-US" dirty="0"/>
              <a:t>。</a:t>
            </a:r>
          </a:p>
          <a:p>
            <a:r>
              <a:rPr lang="zh-TW" altLang="en-US" dirty="0"/>
              <a:t>流程分成四個階段：</a:t>
            </a:r>
            <a:br>
              <a:rPr lang="zh-TW" altLang="en-US" dirty="0"/>
            </a:br>
            <a:r>
              <a:rPr lang="zh-TW" altLang="en-US" dirty="0"/>
              <a:t>第一階段是設計輸入，我們使用 </a:t>
            </a:r>
            <a:r>
              <a:rPr lang="en-US" altLang="zh-TW" dirty="0"/>
              <a:t>Verilog </a:t>
            </a:r>
            <a:r>
              <a:rPr lang="zh-TW" altLang="en-US" dirty="0"/>
              <a:t>完整撰寫所有模組功能；</a:t>
            </a:r>
            <a:br>
              <a:rPr lang="zh-TW" altLang="en-US" dirty="0"/>
            </a:br>
            <a:r>
              <a:rPr lang="zh-TW" altLang="en-US" dirty="0"/>
              <a:t>接著會進行行為模擬，比對我們的 </a:t>
            </a:r>
            <a:r>
              <a:rPr lang="en-US" altLang="zh-TW" dirty="0"/>
              <a:t>RTL </a:t>
            </a:r>
            <a:r>
              <a:rPr lang="zh-TW" altLang="en-US" dirty="0"/>
              <a:t>電路與原始 </a:t>
            </a:r>
            <a:r>
              <a:rPr lang="en-US" altLang="zh-TW" dirty="0"/>
              <a:t>Python </a:t>
            </a:r>
            <a:r>
              <a:rPr lang="zh-TW" altLang="en-US" dirty="0"/>
              <a:t>模型是否一致；</a:t>
            </a:r>
            <a:br>
              <a:rPr lang="zh-TW" altLang="en-US" dirty="0"/>
            </a:br>
            <a:r>
              <a:rPr lang="zh-TW" altLang="en-US" dirty="0"/>
              <a:t>再來是進入合成與配置階段，包含時序分析與資源配置；</a:t>
            </a:r>
            <a:br>
              <a:rPr lang="zh-TW" altLang="en-US" dirty="0"/>
            </a:br>
            <a:r>
              <a:rPr lang="zh-TW" altLang="en-US" dirty="0"/>
              <a:t>最後是 </a:t>
            </a:r>
            <a:r>
              <a:rPr lang="en-US" altLang="zh-TW" dirty="0"/>
              <a:t>layout </a:t>
            </a:r>
            <a:r>
              <a:rPr lang="zh-TW" altLang="en-US" dirty="0"/>
              <a:t>後的模擬，確保電路在實體部署後依然維持功能與效能正確。</a:t>
            </a:r>
          </a:p>
          <a:p>
            <a:r>
              <a:rPr lang="zh-TW" altLang="en-US" dirty="0"/>
              <a:t>透過這套流程，我們可以完整驗證從演算法到實體硬體的正確性與可行性。</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9ECF-E92A-55F0-6982-C6309E0A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DA689B-21B7-78A8-28AE-284FA6158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E18AA-8D40-4E37-E198-CD201D8DC3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7B702A-E4B3-39BE-DDEA-781B9A20EF75}"/>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370620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90B1-16EA-D0E9-E6CE-C1D9D985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8E994-218E-D90B-3820-86242A5F0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DFCFAE-42CD-EED3-535E-70326737A0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AE4394-8196-238A-81ED-FD22561C736A}"/>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1446923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534-C738-3FE0-7A11-EBA47B26F3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D8DA3-72ED-EDF8-C5A2-09EA87DE4A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FFE3-06C5-D29B-AEBB-4E28B330BA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E4D025-CCA1-623D-73CD-E72D1E1CF4D0}"/>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144123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577F-5C33-7228-D83F-3F9DC365C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1513B8-40AE-8B8A-0EBC-082AEA9746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57E1F1-7BF2-DACA-AC0D-A9CC7F76089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E20738-C325-D971-2F9A-58474592BC8B}"/>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984852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4A2D-2F35-653F-8698-29DA6A197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B2C1-5315-A283-93D2-A47E1D49A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5A4C92-F1A1-C8BA-4881-5EF8615EAF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7903DA-E0F6-DA1E-9EFA-095205EEC0DA}"/>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552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1" dirty="0"/>
              <a:t>這邊我們用一個簡單的數值例子來說明 </a:t>
            </a:r>
            <a:r>
              <a:rPr lang="en-US" altLang="zh-TW" b="1" dirty="0"/>
              <a:t>MLWE </a:t>
            </a:r>
            <a:r>
              <a:rPr lang="zh-TW" altLang="en-US" b="1" dirty="0"/>
              <a:t>問題。</a:t>
            </a:r>
            <a:endParaRPr lang="zh-TW" altLang="en-US" dirty="0"/>
          </a:p>
          <a:p>
            <a:r>
              <a:rPr lang="zh-TW" altLang="en-US" dirty="0"/>
              <a:t>首先，我們設定模數 </a:t>
            </a:r>
            <a:r>
              <a:rPr lang="en-US" altLang="zh-TW" dirty="0"/>
              <a:t>q = 7</a:t>
            </a:r>
            <a:r>
              <a:rPr lang="zh-TW" altLang="en-US" dirty="0"/>
              <a:t>，並隨機產生一個 </a:t>
            </a:r>
            <a:r>
              <a:rPr lang="en-US" altLang="zh-TW" dirty="0"/>
              <a:t>2×2 </a:t>
            </a:r>
            <a:r>
              <a:rPr lang="zh-TW" altLang="en-US" dirty="0"/>
              <a:t>的公開矩陣 </a:t>
            </a:r>
            <a:r>
              <a:rPr lang="en-US" altLang="zh-TW" dirty="0"/>
              <a:t>A</a:t>
            </a:r>
            <a:r>
              <a:rPr lang="zh-TW" altLang="en-US" dirty="0"/>
              <a:t>，還有兩個 </a:t>
            </a:r>
            <a:r>
              <a:rPr lang="en-US" altLang="zh-TW" dirty="0"/>
              <a:t>2 </a:t>
            </a:r>
            <a:r>
              <a:rPr lang="zh-TW" altLang="en-US" dirty="0"/>
              <a:t>維向量 </a:t>
            </a:r>
            <a:r>
              <a:rPr lang="en-US" altLang="zh-TW" dirty="0"/>
              <a:t>s₁ </a:t>
            </a:r>
            <a:r>
              <a:rPr lang="zh-TW" altLang="en-US" dirty="0"/>
              <a:t>與 </a:t>
            </a:r>
            <a:r>
              <a:rPr lang="en-US" altLang="zh-TW" dirty="0"/>
              <a:t>s₂</a:t>
            </a:r>
            <a:r>
              <a:rPr lang="zh-TW" altLang="en-US" dirty="0"/>
              <a:t>，分別代表秘密訊息與誤差項。</a:t>
            </a:r>
          </a:p>
          <a:p>
            <a:r>
              <a:rPr lang="zh-TW" altLang="en-US" dirty="0"/>
              <a:t>接著進行運算：</a:t>
            </a:r>
          </a:p>
          <a:p>
            <a:r>
              <a:rPr lang="zh-TW" altLang="en-US" dirty="0"/>
              <a:t>先將 </a:t>
            </a:r>
            <a:r>
              <a:rPr lang="en-US" altLang="zh-TW" dirty="0"/>
              <a:t>A </a:t>
            </a:r>
            <a:r>
              <a:rPr lang="zh-TW" altLang="en-US" dirty="0"/>
              <a:t>乘上秘密向量 </a:t>
            </a:r>
            <a:r>
              <a:rPr lang="en-US" altLang="zh-TW" dirty="0"/>
              <a:t>s₁</a:t>
            </a:r>
            <a:r>
              <a:rPr lang="zh-TW" altLang="en-US" dirty="0"/>
              <a:t>；</a:t>
            </a:r>
          </a:p>
          <a:p>
            <a:r>
              <a:rPr lang="zh-TW" altLang="en-US" dirty="0"/>
              <a:t>再加上誤差向量 </a:t>
            </a:r>
            <a:r>
              <a:rPr lang="en-US" altLang="zh-TW" dirty="0"/>
              <a:t>s₂</a:t>
            </a:r>
            <a:r>
              <a:rPr lang="zh-TW" altLang="en-US" dirty="0"/>
              <a:t>；</a:t>
            </a:r>
          </a:p>
          <a:p>
            <a:r>
              <a:rPr lang="zh-TW" altLang="en-US" dirty="0"/>
              <a:t>最後對結果進行模 </a:t>
            </a:r>
            <a:r>
              <a:rPr lang="en-US" altLang="zh-TW" dirty="0"/>
              <a:t>q </a:t>
            </a:r>
            <a:r>
              <a:rPr lang="zh-TW" altLang="en-US" dirty="0"/>
              <a:t>運算，得到公開向量 </a:t>
            </a:r>
            <a:r>
              <a:rPr lang="en-US" altLang="zh-TW" dirty="0"/>
              <a:t>t</a:t>
            </a:r>
            <a:r>
              <a:rPr lang="zh-TW" altLang="en-US" dirty="0"/>
              <a:t>。</a:t>
            </a:r>
          </a:p>
          <a:p>
            <a:r>
              <a:rPr lang="zh-TW" altLang="en-US" dirty="0"/>
              <a:t>在這個例子中，我們最後得到的公開資料是 </a:t>
            </a:r>
            <a:r>
              <a:rPr lang="en-US" altLang="zh-TW" dirty="0"/>
              <a:t>A </a:t>
            </a:r>
            <a:r>
              <a:rPr lang="zh-TW" altLang="en-US" dirty="0"/>
              <a:t>和 </a:t>
            </a:r>
            <a:r>
              <a:rPr lang="en-US" altLang="zh-TW" dirty="0"/>
              <a:t>t</a:t>
            </a:r>
            <a:r>
              <a:rPr lang="zh-TW" altLang="en-US" dirty="0"/>
              <a:t>，這兩者組合起來就是 </a:t>
            </a:r>
            <a:r>
              <a:rPr lang="en-US" altLang="zh-TW" dirty="0"/>
              <a:t>MLDSA </a:t>
            </a:r>
            <a:r>
              <a:rPr lang="zh-TW" altLang="en-US" dirty="0"/>
              <a:t>使用的公鑰。</a:t>
            </a:r>
          </a:p>
          <a:p>
            <a:r>
              <a:rPr lang="zh-TW" altLang="en-US" dirty="0"/>
              <a:t>這個設計的核心安全性就在於：</a:t>
            </a:r>
            <a:r>
              <a:rPr lang="zh-TW" altLang="en-US" b="1" dirty="0"/>
              <a:t>即使攻擊者知道 </a:t>
            </a:r>
            <a:r>
              <a:rPr lang="en-US" altLang="zh-TW" b="1" dirty="0"/>
              <a:t>A </a:t>
            </a:r>
            <a:r>
              <a:rPr lang="zh-TW" altLang="en-US" b="1" dirty="0"/>
              <a:t>和 </a:t>
            </a:r>
            <a:r>
              <a:rPr lang="en-US" altLang="zh-TW" b="1" dirty="0"/>
              <a:t>t</a:t>
            </a:r>
            <a:r>
              <a:rPr lang="zh-TW" altLang="en-US" b="1" dirty="0"/>
              <a:t>，也很難反推出原本的 </a:t>
            </a:r>
            <a:r>
              <a:rPr lang="en-US" altLang="zh-TW" b="1" dirty="0"/>
              <a:t>s₁</a:t>
            </a:r>
            <a:r>
              <a:rPr lang="zh-TW" altLang="en-US" dirty="0"/>
              <a:t>，因為其中的誤差 </a:t>
            </a:r>
            <a:r>
              <a:rPr lang="en-US" altLang="zh-TW" dirty="0"/>
              <a:t>s₂ </a:t>
            </a:r>
            <a:r>
              <a:rPr lang="zh-TW" altLang="en-US" dirty="0"/>
              <a:t>是隨機加入的，而且其值不公開。</a:t>
            </a:r>
          </a:p>
          <a:p>
            <a:r>
              <a:rPr lang="zh-TW" altLang="en-US" dirty="0"/>
              <a:t>更進一步，當我們將這個問題放到</a:t>
            </a:r>
            <a:r>
              <a:rPr lang="en-US" altLang="zh-TW" dirty="0" err="1"/>
              <a:t>ℤ_q</a:t>
            </a:r>
            <a:r>
              <a:rPr lang="en-US" altLang="zh-TW" dirty="0"/>
              <a:t>[x]/(xⁿ + 1)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a:t>
            </a:r>
            <a:r>
              <a:rPr lang="en-US" altLang="zh-TW" dirty="0"/>
              <a:t>)</a:t>
            </a:r>
            <a:r>
              <a:rPr lang="zh-TW" altLang="en-US" dirty="0"/>
              <a:t>上時，矩陣與向量的每個元素其實都是最多次數為 </a:t>
            </a:r>
            <a:r>
              <a:rPr lang="en-US" altLang="zh-TW" dirty="0"/>
              <a:t>255 </a:t>
            </a:r>
            <a:r>
              <a:rPr lang="zh-TW" altLang="en-US" dirty="0"/>
              <a:t>的多項式，這讓整個反推出 </a:t>
            </a:r>
            <a:r>
              <a:rPr lang="en-US" altLang="zh-TW" dirty="0"/>
              <a:t>s₁ </a:t>
            </a:r>
            <a:r>
              <a:rPr lang="zh-TW" altLang="en-US" dirty="0"/>
              <a:t>的難度呈指數增加，因此可確保 </a:t>
            </a:r>
            <a:r>
              <a:rPr lang="en-US" altLang="zh-TW" dirty="0"/>
              <a:t>ML-DSA </a:t>
            </a:r>
            <a:r>
              <a:rPr lang="zh-TW" altLang="en-US" dirty="0"/>
              <a:t>的密鑰安全性。</a:t>
            </a:r>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5FC91-B330-4E7D-3D8F-ECD6D010A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625BD6-EACB-7AC3-6C04-38AAE2C324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42BA4-92DB-79E2-F9CD-2B87BD9F3F6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3E5BF7-07B3-6F82-38C4-8B38A694CE4C}"/>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457177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5B3-D9DF-33A7-4851-EAB03F61F6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FC9A59-86CB-4A83-F334-93E534D96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C9FAD2-AA7D-7304-C66E-B36382ECEB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301FD4-3E8F-1A5E-04F5-7FA2E8E24E37}"/>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577576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361C-9435-33BB-7942-C55D013D3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0B53C-C440-C280-9E25-F4EF1F90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C3B401-90BC-8CCF-4CDA-8008C7314C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12EEF61-761B-E3A8-B1BB-232FBA6A523D}"/>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938112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558-4E78-6D85-4469-971340FF88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E0BA-FAA9-1B6B-1796-4BDA5BAC30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F14110-227A-51B8-9924-DE24107AFF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0599A-28E5-B94C-E653-A6652AFF74F2}"/>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17002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DA5DF-DE0A-971A-0DF4-A97B6E9103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80219F-58D8-F938-BA94-10DDAA01A3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6C1C3-9ED4-86DF-E422-81DBF3B4F3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4999B2D-44DD-0D26-F667-E81339057D18}"/>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84404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B612-DA3D-EC75-F605-4FEF52E8A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D1A064-B460-FCC7-4AA7-BCC1F56A2A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ECBDA0-C84E-B522-96BD-548248A21E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58B20E-6040-990D-6E53-D37AFD48866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87309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9F2B-7267-2CD2-E4A3-CA5902A53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547E54-AF79-CDD4-6CE3-4597CF66B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7E62F-4E4E-D8A0-B797-129AC20A25B1}"/>
              </a:ext>
            </a:extLst>
          </p:cNvPr>
          <p:cNvSpPr>
            <a:spLocks noGrp="1"/>
          </p:cNvSpPr>
          <p:nvPr>
            <p:ph type="body" idx="1"/>
          </p:nvPr>
        </p:nvSpPr>
        <p:spPr/>
        <p:txBody>
          <a:bodyPr/>
          <a:lstStyle/>
          <a:p>
            <a:r>
              <a:rPr lang="zh-TW" altLang="en-US" dirty="0"/>
              <a:t>這部分是我們針對 </a:t>
            </a:r>
            <a:r>
              <a:rPr lang="en-US" altLang="zh-TW" dirty="0"/>
              <a:t>FPGA </a:t>
            </a:r>
            <a:r>
              <a:rPr lang="zh-TW" altLang="en-US" dirty="0"/>
              <a:t>的資源使用與效能表現進行分析。</a:t>
            </a:r>
          </a:p>
          <a:p>
            <a:endParaRPr lang="en-US" altLang="zh-TW" dirty="0"/>
          </a:p>
          <a:p>
            <a:r>
              <a:rPr lang="zh-TW" altLang="en-US" dirty="0"/>
              <a:t>從表格可以看到，我們設計所需的 </a:t>
            </a:r>
            <a:r>
              <a:rPr lang="en-US" altLang="zh-TW" dirty="0"/>
              <a:t>LUT </a:t>
            </a:r>
            <a:r>
              <a:rPr lang="zh-TW" altLang="en-US" dirty="0"/>
              <a:t>與 </a:t>
            </a:r>
            <a:r>
              <a:rPr lang="en-US" altLang="zh-TW" dirty="0"/>
              <a:t>Register </a:t>
            </a:r>
            <a:r>
              <a:rPr lang="zh-TW" altLang="en-US" dirty="0"/>
              <a:t>數量，大約只有 </a:t>
            </a:r>
            <a:r>
              <a:rPr lang="en-US" altLang="zh-TW" dirty="0"/>
              <a:t>Beckwith </a:t>
            </a:r>
            <a:r>
              <a:rPr lang="zh-TW" altLang="en-US" dirty="0"/>
              <a:t>設計的一半左右，也比 </a:t>
            </a:r>
            <a:r>
              <a:rPr lang="en-US" altLang="zh-TW" dirty="0"/>
              <a:t>Truong </a:t>
            </a:r>
            <a:r>
              <a:rPr lang="zh-TW" altLang="en-US" dirty="0"/>
              <a:t>更節省，尤其在 </a:t>
            </a:r>
            <a:r>
              <a:rPr lang="en-US" altLang="zh-TW" dirty="0"/>
              <a:t>BRAM </a:t>
            </a:r>
            <a:r>
              <a:rPr lang="zh-TW" altLang="en-US" dirty="0"/>
              <a:t>數量上我們也只有 </a:t>
            </a:r>
            <a:r>
              <a:rPr lang="en-US" altLang="zh-TW" dirty="0"/>
              <a:t>18 </a:t>
            </a:r>
            <a:r>
              <a:rPr lang="zh-TW" altLang="en-US" dirty="0"/>
              <a:t>組，顯示我們有良好的面積控制能力。</a:t>
            </a:r>
          </a:p>
          <a:p>
            <a:r>
              <a:rPr lang="zh-TW" altLang="en-US" dirty="0"/>
              <a:t>雖然我們的時脈只有 </a:t>
            </a:r>
            <a:r>
              <a:rPr lang="en-US" altLang="zh-TW" dirty="0"/>
              <a:t>147 MHz</a:t>
            </a:r>
            <a:r>
              <a:rPr lang="zh-TW" altLang="en-US" dirty="0"/>
              <a:t>，但在三個主要操作模式下的延遲分別為 </a:t>
            </a:r>
            <a:r>
              <a:rPr lang="en-US" altLang="zh-TW" dirty="0"/>
              <a:t>90.8</a:t>
            </a:r>
            <a:r>
              <a:rPr lang="zh-TW" altLang="en-US" dirty="0"/>
              <a:t>、</a:t>
            </a:r>
            <a:r>
              <a:rPr lang="en-US" altLang="zh-TW" dirty="0"/>
              <a:t>151.8 </a:t>
            </a:r>
            <a:r>
              <a:rPr lang="zh-TW" altLang="en-US" dirty="0"/>
              <a:t>和 </a:t>
            </a:r>
            <a:r>
              <a:rPr lang="en-US" altLang="zh-TW" dirty="0"/>
              <a:t>88.4 </a:t>
            </a:r>
            <a:r>
              <a:rPr lang="zh-TW" altLang="en-US" dirty="0"/>
              <a:t>微秒，效能仍具競爭力，實現了資源與性能的良好平衡。</a:t>
            </a:r>
          </a:p>
          <a:p>
            <a:endParaRPr lang="zh-CN" altLang="en-US" dirty="0"/>
          </a:p>
        </p:txBody>
      </p:sp>
      <p:sp>
        <p:nvSpPr>
          <p:cNvPr id="4" name="灯片编号占位符 3">
            <a:extLst>
              <a:ext uri="{FF2B5EF4-FFF2-40B4-BE49-F238E27FC236}">
                <a16:creationId xmlns:a16="http://schemas.microsoft.com/office/drawing/2014/main" id="{3BAFC539-61E9-FBEA-5E8C-DF6D3E69AA98}"/>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42813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9D08-8619-752D-7C34-8FE6AE6A8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929C7-4621-3A95-36BF-4602BA8DC0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A26A4-60AB-38F1-17E7-C849196F9D80}"/>
              </a:ext>
            </a:extLst>
          </p:cNvPr>
          <p:cNvSpPr>
            <a:spLocks noGrp="1"/>
          </p:cNvSpPr>
          <p:nvPr>
            <p:ph type="body" idx="1"/>
          </p:nvPr>
        </p:nvSpPr>
        <p:spPr/>
        <p:txBody>
          <a:bodyPr/>
          <a:lstStyle/>
          <a:p>
            <a:r>
              <a:rPr lang="zh-TW" altLang="en-US" dirty="0"/>
              <a:t>這部分是針對我們進行的 </a:t>
            </a:r>
            <a:r>
              <a:rPr lang="en-US" altLang="zh-TW" dirty="0"/>
              <a:t>ASIC </a:t>
            </a:r>
            <a:r>
              <a:rPr lang="zh-TW" altLang="en-US" dirty="0"/>
              <a:t>標準元件庫實現流程。整體設計是以 </a:t>
            </a:r>
            <a:r>
              <a:rPr lang="en-US" altLang="zh-TW" dirty="0"/>
              <a:t>TSMC 0.18μm </a:t>
            </a:r>
            <a:r>
              <a:rPr lang="zh-TW" altLang="en-US" dirty="0"/>
              <a:t>製程為基礎，主要使用 </a:t>
            </a:r>
            <a:r>
              <a:rPr lang="en-US" altLang="zh-TW" dirty="0"/>
              <a:t>Synopsys Design Compiler </a:t>
            </a:r>
            <a:r>
              <a:rPr lang="zh-TW" altLang="en-US" dirty="0"/>
              <a:t>進行邏輯合成，並搭配 </a:t>
            </a:r>
            <a:r>
              <a:rPr lang="en-US" altLang="zh-TW" dirty="0"/>
              <a:t>IC Compiler </a:t>
            </a:r>
            <a:r>
              <a:rPr lang="zh-TW" altLang="en-US" dirty="0"/>
              <a:t>完成自動化實體佈局與繞線。流程一開始會從 </a:t>
            </a:r>
            <a:r>
              <a:rPr lang="en-US" altLang="zh-TW" dirty="0"/>
              <a:t>Verilog </a:t>
            </a:r>
            <a:r>
              <a:rPr lang="zh-TW" altLang="en-US" dirty="0"/>
              <a:t>撰寫 </a:t>
            </a:r>
            <a:r>
              <a:rPr lang="en-US" altLang="zh-TW" dirty="0"/>
              <a:t>RTL </a:t>
            </a:r>
            <a:r>
              <a:rPr lang="zh-TW" altLang="en-US" dirty="0"/>
              <a:t>架構並透過模擬工具驗證功能正確性；接著進入合成階段，產生 </a:t>
            </a:r>
            <a:r>
              <a:rPr lang="en-US" altLang="zh-TW" dirty="0"/>
              <a:t>gate-level </a:t>
            </a:r>
            <a:r>
              <a:rPr lang="zh-TW" altLang="en-US" dirty="0"/>
              <a:t>電路與時序延遲檔案；再來進行 </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Gate-level Simulation</a:t>
            </a:r>
            <a:r>
              <a:rPr lang="zh-TW" altLang="en-US" dirty="0"/>
              <a:t>來確認行為與時序一致。完成合成後就會導入 </a:t>
            </a:r>
            <a:r>
              <a:rPr lang="en-US" altLang="zh-TW" dirty="0"/>
              <a:t>IC Compiler </a:t>
            </a:r>
            <a:r>
              <a:rPr lang="zh-TW" altLang="en-US" dirty="0"/>
              <a:t>進行實體佈局與繞線，並在最後階段進行</a:t>
            </a:r>
            <a:r>
              <a:rPr lang="en-US" altLang="zh-CN" sz="1200" b="1" dirty="0">
                <a:latin typeface="Times New Roman" panose="02020603050405020304" pitchFamily="18" charset="0"/>
                <a:ea typeface="Open Sans" panose="020B0606030504020204" pitchFamily="34" charset="0"/>
                <a:cs typeface="Times New Roman" panose="02020603050405020304" pitchFamily="18" charset="0"/>
              </a:rPr>
              <a:t>Post-route Simulation</a:t>
            </a:r>
            <a:r>
              <a:rPr lang="zh-TW" altLang="en-US" dirty="0"/>
              <a:t>、</a:t>
            </a:r>
            <a:r>
              <a:rPr lang="en-US" altLang="zh-TW" dirty="0"/>
              <a:t>DRC </a:t>
            </a:r>
            <a:r>
              <a:rPr lang="zh-TW" altLang="en-US" dirty="0"/>
              <a:t>檢查與 </a:t>
            </a:r>
            <a:r>
              <a:rPr lang="en-US" altLang="zh-TW" dirty="0"/>
              <a:t>LVS </a:t>
            </a:r>
            <a:r>
              <a:rPr lang="zh-TW" altLang="en-US" dirty="0"/>
              <a:t>驗證，確保設計電路與邏輯功能皆無誤。</a:t>
            </a:r>
          </a:p>
          <a:p>
            <a:endParaRPr lang="zh-CN" altLang="en-US" dirty="0"/>
          </a:p>
        </p:txBody>
      </p:sp>
      <p:sp>
        <p:nvSpPr>
          <p:cNvPr id="4" name="灯片编号占位符 3">
            <a:extLst>
              <a:ext uri="{FF2B5EF4-FFF2-40B4-BE49-F238E27FC236}">
                <a16:creationId xmlns:a16="http://schemas.microsoft.com/office/drawing/2014/main" id="{F2DCE2A6-70E6-5804-1CB0-1715F6E66EAB}"/>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556468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r>
              <a:rPr lang="zh-TW" altLang="en-US" dirty="0"/>
              <a:t>這張圖展示的是我們 </a:t>
            </a:r>
            <a:r>
              <a:rPr lang="en-US" altLang="zh-TW" dirty="0"/>
              <a:t>SHA-3 </a:t>
            </a:r>
            <a:r>
              <a:rPr lang="zh-TW" altLang="en-US" dirty="0"/>
              <a:t>模組在 </a:t>
            </a:r>
            <a:r>
              <a:rPr lang="en-US" altLang="zh-TW" dirty="0"/>
              <a:t>TSMC 0.18 </a:t>
            </a:r>
            <a:r>
              <a:rPr lang="zh-TW" altLang="en-US" dirty="0"/>
              <a:t>微米製程下的 </a:t>
            </a:r>
            <a:r>
              <a:rPr lang="en-US" altLang="zh-TW" dirty="0"/>
              <a:t>ASIC </a:t>
            </a:r>
            <a:r>
              <a:rPr lang="zh-TW" altLang="en-US" dirty="0"/>
              <a:t>佈局結果。</a:t>
            </a:r>
          </a:p>
          <a:p>
            <a:r>
              <a:rPr lang="zh-TW" altLang="en-US" dirty="0"/>
              <a:t>整體晶片大小是 </a:t>
            </a:r>
            <a:r>
              <a:rPr lang="en-US" altLang="zh-TW" dirty="0"/>
              <a:t>4980 × 4980 </a:t>
            </a:r>
            <a:r>
              <a:rPr lang="zh-TW" altLang="en-US" dirty="0"/>
              <a:t>微米，核心區域為 </a:t>
            </a:r>
            <a:r>
              <a:rPr lang="en-US" altLang="zh-TW" dirty="0"/>
              <a:t>4410 × 4410 </a:t>
            </a:r>
            <a:r>
              <a:rPr lang="zh-TW" altLang="en-US" dirty="0"/>
              <a:t>微米。整體佈局完成後的邏輯閘數量約為 </a:t>
            </a:r>
            <a:r>
              <a:rPr lang="en-US" altLang="zh-TW" dirty="0"/>
              <a:t>129 </a:t>
            </a:r>
            <a:r>
              <a:rPr lang="zh-TW" altLang="en-US" dirty="0"/>
              <a:t>萬個。</a:t>
            </a:r>
          </a:p>
          <a:p>
            <a:r>
              <a:rPr lang="zh-TW" altLang="en-US" dirty="0"/>
              <a:t>系統運作時使用 </a:t>
            </a:r>
            <a:r>
              <a:rPr lang="en-US" altLang="zh-TW" dirty="0"/>
              <a:t>1.8V </a:t>
            </a:r>
            <a:r>
              <a:rPr lang="zh-TW" altLang="en-US" dirty="0"/>
              <a:t>電壓，工作頻率為 </a:t>
            </a:r>
            <a:r>
              <a:rPr lang="en-US" altLang="zh-TW" dirty="0"/>
              <a:t>37 MHz</a:t>
            </a:r>
            <a:r>
              <a:rPr lang="zh-TW" altLang="en-US" dirty="0"/>
              <a:t>，總功耗約為 </a:t>
            </a:r>
            <a:r>
              <a:rPr lang="en-US" altLang="zh-TW" dirty="0"/>
              <a:t>74.2 </a:t>
            </a:r>
            <a:r>
              <a:rPr lang="zh-TW" altLang="en-US" dirty="0"/>
              <a:t>毫瓦。</a:t>
            </a:r>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141907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CA80-7774-8BB1-E262-1D5151157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5F7C5-D475-194E-8BA7-C425D12B1C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95A659-C7AA-118D-079A-312BB5B14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81DD7-53DA-F74C-8699-D1B83EF7890B}"/>
              </a:ext>
            </a:extLst>
          </p:cNvPr>
          <p:cNvSpPr>
            <a:spLocks noGrp="1"/>
          </p:cNvSpPr>
          <p:nvPr>
            <p:ph type="sldNum" sz="quarter" idx="10"/>
          </p:nvPr>
        </p:nvSpPr>
        <p:spPr/>
        <p:txBody>
          <a:bodyPr/>
          <a:lstStyle/>
          <a:p>
            <a:fld id="{F4F633F3-5D0E-4770-8750-05DED033C41B}" type="slidenum">
              <a:rPr lang="zh-CN" altLang="en-US" smtClean="0"/>
              <a:t>69</a:t>
            </a:fld>
            <a:endParaRPr lang="zh-CN" altLang="en-US"/>
          </a:p>
        </p:txBody>
      </p:sp>
    </p:spTree>
    <p:extLst>
      <p:ext uri="{BB962C8B-B14F-4D97-AF65-F5344CB8AC3E}">
        <p14:creationId xmlns:p14="http://schemas.microsoft.com/office/powerpoint/2010/main" val="289334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這裡我們用一個小型數值例子來說明 </a:t>
            </a:r>
            <a:r>
              <a:rPr lang="en-US" altLang="zh-TW" sz="12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en-US" altLang="zh-TW" dirty="0"/>
              <a:t> </a:t>
            </a:r>
            <a:r>
              <a:rPr lang="zh-TW" altLang="en-US" dirty="0"/>
              <a:t>問題的難度。首先，我們選一個質數模數 </a:t>
            </a:r>
            <a:r>
              <a:rPr lang="en-US" altLang="zh-TW" dirty="0"/>
              <a:t>q = 17</a:t>
            </a:r>
            <a:r>
              <a:rPr lang="zh-TW" altLang="en-US" dirty="0"/>
              <a:t>，再隨機產生一個 </a:t>
            </a:r>
            <a:r>
              <a:rPr lang="en-US" altLang="zh-TW" dirty="0"/>
              <a:t>2×3 </a:t>
            </a:r>
            <a:r>
              <a:rPr lang="zh-TW" altLang="en-US" dirty="0"/>
              <a:t>的公開矩陣 </a:t>
            </a:r>
            <a:r>
              <a:rPr lang="en-US" altLang="zh-TW" dirty="0"/>
              <a:t>A</a:t>
            </a:r>
            <a:r>
              <a:rPr lang="zh-TW" altLang="en-US" dirty="0"/>
              <a:t>，以及一個自行設定的目標向量 </a:t>
            </a:r>
            <a:r>
              <a:rPr lang="en-US" altLang="zh-TW" dirty="0"/>
              <a:t>w</a:t>
            </a:r>
            <a:r>
              <a:rPr lang="zh-TW" altLang="en-US" dirty="0"/>
              <a:t>。</a:t>
            </a:r>
            <a:r>
              <a:rPr lang="en-US" altLang="zh-TW" dirty="0"/>
              <a:t>MSIS </a:t>
            </a:r>
            <a:r>
              <a:rPr lang="zh-TW" altLang="en-US" dirty="0"/>
              <a:t>問題的目標是要找到一個整數向量 </a:t>
            </a:r>
            <a:r>
              <a:rPr lang="en-US" altLang="zh-TW" dirty="0"/>
              <a:t>z</a:t>
            </a:r>
            <a:r>
              <a:rPr lang="zh-TW" altLang="en-US" dirty="0"/>
              <a:t>，讓 </a:t>
            </a:r>
            <a:r>
              <a:rPr lang="en-US" altLang="zh-TW" dirty="0" err="1"/>
              <a:t>A·z</a:t>
            </a:r>
            <a:r>
              <a:rPr lang="en-US" altLang="zh-TW" dirty="0"/>
              <a:t> </a:t>
            </a:r>
            <a:r>
              <a:rPr lang="zh-TW" altLang="en-US" dirty="0"/>
              <a:t>同餘</a:t>
            </a:r>
            <a:r>
              <a:rPr lang="en-US" altLang="zh-TW" dirty="0"/>
              <a:t> w (mod q)</a:t>
            </a:r>
            <a:r>
              <a:rPr lang="zh-TW" altLang="en-US" dirty="0"/>
              <a:t>，同時 </a:t>
            </a:r>
            <a:r>
              <a:rPr lang="en-US" altLang="zh-TW" dirty="0"/>
              <a:t>z </a:t>
            </a:r>
            <a:r>
              <a:rPr lang="zh-TW" altLang="en-US" dirty="0"/>
              <a:t>的範數要夠小（例如每個元素小於 </a:t>
            </a:r>
            <a:r>
              <a:rPr lang="en-US" altLang="zh-TW" dirty="0"/>
              <a:t>3</a:t>
            </a:r>
            <a:r>
              <a:rPr lang="zh-TW" altLang="en-US" dirty="0"/>
              <a:t>）。為了嘗試解這個問題，我們隨機假設 </a:t>
            </a:r>
            <a:r>
              <a:rPr lang="en-US" altLang="zh-TW" dirty="0"/>
              <a:t>z = [1, 1, 1]</a:t>
            </a:r>
            <a:r>
              <a:rPr lang="zh-TW" altLang="en-US" dirty="0"/>
              <a:t>，把它代入 </a:t>
            </a:r>
            <a:r>
              <a:rPr lang="en-US" altLang="zh-TW" dirty="0" err="1"/>
              <a:t>A·z</a:t>
            </a:r>
            <a:r>
              <a:rPr lang="en-US" altLang="zh-TW" dirty="0"/>
              <a:t> </a:t>
            </a:r>
            <a:r>
              <a:rPr lang="zh-TW" altLang="en-US" dirty="0"/>
              <a:t>進行模運算。結果發現算出來的向量 </a:t>
            </a:r>
            <a:r>
              <a:rPr lang="en-US" altLang="zh-TW" dirty="0"/>
              <a:t>[8, 11] </a:t>
            </a:r>
            <a:r>
              <a:rPr lang="zh-TW" altLang="en-US" dirty="0"/>
              <a:t>並不等於我們設定的目標向量 </a:t>
            </a:r>
            <a:r>
              <a:rPr lang="en-US" altLang="zh-TW" dirty="0"/>
              <a:t>[6, 4]</a:t>
            </a:r>
            <a:r>
              <a:rPr lang="zh-TW" altLang="en-US" dirty="0"/>
              <a:t>。這顯示：即使在這麼小的參數下，想用隨機猜測的方式來找到符合條件且範數足夠小的 </a:t>
            </a:r>
            <a:r>
              <a:rPr lang="en-US" altLang="zh-TW" dirty="0"/>
              <a:t>z</a:t>
            </a:r>
            <a:r>
              <a:rPr lang="zh-TW" altLang="en-US" dirty="0"/>
              <a:t>，都非常困難。更別說在 </a:t>
            </a:r>
            <a:r>
              <a:rPr lang="en-US" altLang="zh-TW" dirty="0"/>
              <a:t>ML-DSA </a:t>
            </a:r>
            <a:r>
              <a:rPr lang="zh-TW" altLang="en-US" dirty="0"/>
              <a:t>中，我們是把這個問題放到多項式環 </a:t>
            </a:r>
            <a:r>
              <a:rPr lang="en-US" altLang="zh-TW" dirty="0" err="1"/>
              <a:t>Z_q</a:t>
            </a:r>
            <a:r>
              <a:rPr lang="en-US" altLang="zh-TW" dirty="0"/>
              <a:t> x </a:t>
            </a:r>
            <a:r>
              <a:rPr lang="zh-TW" altLang="en-US" dirty="0"/>
              <a:t>上對 </a:t>
            </a:r>
            <a:r>
              <a:rPr lang="en-US" altLang="zh-TW" dirty="0"/>
              <a:t>x^256</a:t>
            </a:r>
            <a:r>
              <a:rPr lang="zh-TW" altLang="en-US" dirty="0"/>
              <a:t>次方</a:t>
            </a:r>
            <a:r>
              <a:rPr lang="en-US" altLang="zh-TW" dirty="0"/>
              <a:t>+ 1</a:t>
            </a:r>
            <a:r>
              <a:rPr lang="zh-TW" altLang="en-US" dirty="0"/>
              <a:t>做模的多項式環中，維度更高，結構更複雜。這樣的設計，讓攻擊者難以找到合法的 </a:t>
            </a:r>
            <a:r>
              <a:rPr lang="en-US" altLang="zh-TW" dirty="0"/>
              <a:t>z</a:t>
            </a:r>
            <a:r>
              <a:rPr lang="zh-TW" altLang="en-US" dirty="0"/>
              <a:t>，從而無法偽造出有效簽名，保證了系統的安全性。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BC120-87D5-27B0-5F42-87D14B9A1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D85C0-E0A8-1E78-F8C7-FCBF766839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A3019-E0BF-BF03-85E1-19BE8CE260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實現一個具高度模組化與資源共享能力之硬體加速器，在僅配置單一 </a:t>
            </a:r>
            <a:r>
              <a:rPr lang="en-US" altLang="zh-TW" dirty="0"/>
              <a:t>Keccak </a:t>
            </a:r>
            <a:r>
              <a:rPr lang="zh-TW" altLang="en-US" dirty="0"/>
              <a:t>核心與 </a:t>
            </a:r>
            <a:r>
              <a:rPr lang="en-US" altLang="zh-TW" dirty="0"/>
              <a:t>NTT </a:t>
            </a:r>
            <a:r>
              <a:rPr lang="zh-TW" altLang="en-US" dirty="0"/>
              <a:t>運算模組的條件下，透過高效排程與模組重</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用機制，有效支援 </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等三種操作模式。</a:t>
            </a: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使用</a:t>
            </a:r>
            <a:r>
              <a:rPr lang="en-US" altLang="zh-TW" dirty="0"/>
              <a:t>MDC </a:t>
            </a:r>
            <a:r>
              <a:rPr lang="zh-TW" altLang="en-US" dirty="0"/>
              <a:t>架構之管線化 </a:t>
            </a:r>
            <a:r>
              <a:rPr lang="en-US" altLang="zh-TW" dirty="0"/>
              <a:t>NTT </a:t>
            </a:r>
            <a:r>
              <a:rPr lang="zh-TW" altLang="en-US" dirty="0"/>
              <a:t>設計，並整合模數化簡、向量加法與矩陣乘</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法等運算模組，實現低延遲、高吞吐之多項式運算核心。</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搭配編碼與解碼模組（</a:t>
            </a:r>
            <a:r>
              <a:rPr lang="en-US" altLang="zh-TW" dirty="0"/>
              <a:t>Encoder/Decoder</a:t>
            </a:r>
            <a:r>
              <a:rPr lang="zh-TW" altLang="en-US" dirty="0"/>
              <a:t>）與</a:t>
            </a:r>
            <a:r>
              <a:rPr lang="en-US" altLang="zh-TW" dirty="0"/>
              <a:t>AXI </a:t>
            </a:r>
            <a:r>
              <a:rPr lang="zh-TW" altLang="en-US" dirty="0"/>
              <a:t>對接介面，成功整合 </a:t>
            </a:r>
            <a:r>
              <a:rPr lang="en-US" altLang="zh-TW" dirty="0"/>
              <a:t>AXI4-Lite </a:t>
            </a:r>
            <a:r>
              <a:rPr lang="zh-TW" altLang="en-US" dirty="0"/>
              <a:t>控制介面與 </a:t>
            </a:r>
            <a:r>
              <a:rPr lang="en-US" altLang="zh-TW" dirty="0"/>
              <a:t>AXI4-Stream </a:t>
            </a:r>
            <a:r>
              <a:rPr lang="zh-TW" altLang="en-US" dirty="0"/>
              <a:t>資料通道，以支援嵌入式系統部署需求。</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FPGA </a:t>
            </a:r>
            <a:r>
              <a:rPr lang="zh-TW" altLang="en-US" dirty="0"/>
              <a:t>實作方面，使用 </a:t>
            </a:r>
            <a:r>
              <a:rPr lang="en-US" altLang="zh-TW" dirty="0"/>
              <a:t>Xilinx </a:t>
            </a:r>
            <a:r>
              <a:rPr lang="en-US" altLang="zh-TW" dirty="0" err="1"/>
              <a:t>Virtex</a:t>
            </a:r>
            <a:r>
              <a:rPr lang="en-US" altLang="zh-TW" dirty="0"/>
              <a:t>™ </a:t>
            </a:r>
            <a:r>
              <a:rPr lang="en-US" altLang="zh-TW" dirty="0" err="1"/>
              <a:t>UltraScale</a:t>
            </a:r>
            <a:r>
              <a:rPr lang="en-US" altLang="zh-TW" dirty="0"/>
              <a:t>+ xcvu19p</a:t>
            </a:r>
            <a:r>
              <a:rPr lang="zh-TW" altLang="en-US" dirty="0"/>
              <a:t>，於 </a:t>
            </a:r>
            <a:r>
              <a:rPr lang="en-US" altLang="zh-TW" dirty="0"/>
              <a:t>147 MHz </a:t>
            </a:r>
            <a:r>
              <a:rPr lang="zh-TW" altLang="en-US" dirty="0"/>
              <a:t>操作</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下，</a:t>
            </a:r>
            <a:r>
              <a:rPr lang="en-US" altLang="zh-TW" dirty="0"/>
              <a:t>KeyGen</a:t>
            </a:r>
            <a:r>
              <a:rPr lang="zh-TW" altLang="en-US" dirty="0"/>
              <a:t>、</a:t>
            </a:r>
            <a:r>
              <a:rPr lang="en-US" altLang="zh-TW" dirty="0"/>
              <a:t>SignGen </a:t>
            </a:r>
            <a:r>
              <a:rPr lang="zh-TW" altLang="en-US" dirty="0"/>
              <a:t>與 </a:t>
            </a:r>
            <a:r>
              <a:rPr lang="en-US" altLang="zh-TW" dirty="0"/>
              <a:t>SignVer </a:t>
            </a:r>
            <a:r>
              <a:rPr lang="zh-TW" altLang="en-US" dirty="0"/>
              <a:t>延遲分別為 </a:t>
            </a:r>
            <a:r>
              <a:rPr lang="en-US" altLang="zh-TW" dirty="0"/>
              <a:t>90.8</a:t>
            </a:r>
            <a:r>
              <a:rPr lang="zh-TW" altLang="en-US" dirty="0"/>
              <a:t>、</a:t>
            </a:r>
            <a:r>
              <a:rPr lang="en-US" altLang="zh-TW" dirty="0"/>
              <a:t>151.8 </a:t>
            </a:r>
            <a:r>
              <a:rPr lang="zh-TW" altLang="en-US" dirty="0"/>
              <a:t>與 </a:t>
            </a:r>
            <a:r>
              <a:rPr lang="en-US" altLang="zh-TW" dirty="0"/>
              <a:t>88.4 </a:t>
            </a:r>
            <a:r>
              <a:rPr lang="zh-TW" altLang="en-US" dirty="0"/>
              <a:t>微秒，整體效能表</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現與資源占用均具競爭力。</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在 </a:t>
            </a:r>
            <a:r>
              <a:rPr lang="en-US" altLang="zh-TW" dirty="0"/>
              <a:t>ASIC </a:t>
            </a:r>
            <a:r>
              <a:rPr lang="zh-TW" altLang="en-US" dirty="0"/>
              <a:t>實現方面，於 </a:t>
            </a:r>
            <a:r>
              <a:rPr lang="en-US" altLang="zh-TW" dirty="0"/>
              <a:t>TSMC 0.18 </a:t>
            </a:r>
            <a:r>
              <a:rPr lang="en-US" altLang="zh-TW" dirty="0" err="1"/>
              <a:t>μm</a:t>
            </a:r>
            <a:r>
              <a:rPr lang="en-US" altLang="zh-TW" dirty="0"/>
              <a:t> </a:t>
            </a:r>
            <a:r>
              <a:rPr lang="zh-TW" altLang="en-US" dirty="0"/>
              <a:t>製程下完成佈局設</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計，具備 </a:t>
            </a:r>
            <a:r>
              <a:rPr lang="en-US" altLang="zh-TW" dirty="0"/>
              <a:t>37 MHz </a:t>
            </a:r>
            <a:r>
              <a:rPr lang="zh-TW" altLang="en-US" dirty="0"/>
              <a:t>工作頻率與低功耗特性，展現本設計於嵌入式系統與晶片之實用性</a:t>
            </a: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與可行性。</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09848A1-DD88-0A3D-A5AF-4CCB9ADFE221}"/>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573573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90E3-81BB-314B-BABB-0A5692D6D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F21E2-19DF-5414-E0D7-37B94B79E7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9137AB-73B3-FB15-DF5B-69B156B5E3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1.</a:t>
            </a:r>
            <a:r>
              <a:rPr lang="zh-TW" altLang="en-US" dirty="0"/>
              <a:t>支援多參數組態與安全等級：目前設計以 </a:t>
            </a:r>
            <a:r>
              <a:rPr lang="en-US" altLang="zh-TW" dirty="0"/>
              <a:t>ML-DSA-44 </a:t>
            </a:r>
            <a:r>
              <a:rPr lang="zh-TW" altLang="en-US" dirty="0"/>
              <a:t>為主，未來可進一步支 援 </a:t>
            </a:r>
            <a:r>
              <a:rPr lang="en-US" altLang="zh-TW" dirty="0"/>
              <a:t>ML-DSA-65</a:t>
            </a:r>
            <a:r>
              <a:rPr lang="zh-TW" altLang="en-US" dirty="0"/>
              <a:t>、</a:t>
            </a:r>
            <a:r>
              <a:rPr lang="en-US" altLang="zh-TW" dirty="0"/>
              <a:t>ML-DSA-87 </a:t>
            </a:r>
            <a:r>
              <a:rPr lang="zh-TW" altLang="en-US" dirty="0"/>
              <a:t>等更高安全等級之組態，並針對不同參數自動調 整資料長度與模組配置。</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 </a:t>
            </a:r>
            <a:r>
              <a:rPr lang="en-US" altLang="zh-TW" dirty="0"/>
              <a:t>2. </a:t>
            </a:r>
            <a:r>
              <a:rPr lang="zh-TW" altLang="en-US" dirty="0"/>
              <a:t>強化功耗管理與電源門控：在 </a:t>
            </a:r>
            <a:r>
              <a:rPr lang="en-US" altLang="zh-TW" dirty="0"/>
              <a:t>ASIC </a:t>
            </a:r>
            <a:r>
              <a:rPr lang="zh-TW" altLang="en-US" dirty="0"/>
              <a:t>設計導向下，結合 </a:t>
            </a:r>
            <a:r>
              <a:rPr lang="en-US" altLang="zh-TW" dirty="0"/>
              <a:t>clock gating</a:t>
            </a:r>
            <a:r>
              <a:rPr lang="zh-TW" altLang="en-US" dirty="0"/>
              <a:t>、</a:t>
            </a:r>
            <a:r>
              <a:rPr lang="en-US" altLang="zh-TW" dirty="0"/>
              <a:t>power gating </a:t>
            </a:r>
            <a:r>
              <a:rPr lang="zh-TW" altLang="en-US" dirty="0"/>
              <a:t>或 </a:t>
            </a:r>
            <a:r>
              <a:rPr lang="en-US" altLang="zh-TW" dirty="0"/>
              <a:t>DVFS </a:t>
            </a:r>
            <a:r>
              <a:rPr lang="zh-TW" altLang="en-US" dirty="0"/>
              <a:t>等技術，可有效降低待機功耗，提升低功耗應用之適應性。 </a:t>
            </a: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dirty="0"/>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3. </a:t>
            </a:r>
            <a:r>
              <a:rPr lang="zh-TW" altLang="en-US" dirty="0"/>
              <a:t>應用於平台整合與系統晶片（</a:t>
            </a:r>
            <a:r>
              <a:rPr lang="en-US" altLang="zh-TW" dirty="0"/>
              <a:t>SoC</a:t>
            </a:r>
            <a:r>
              <a:rPr lang="zh-TW" altLang="en-US" dirty="0"/>
              <a:t>）驗證：未來可將本加速器整合至 </a:t>
            </a:r>
            <a:r>
              <a:rPr lang="en-US" altLang="zh-TW" dirty="0"/>
              <a:t>RISC-V </a:t>
            </a:r>
            <a:r>
              <a:rPr lang="zh-TW" altLang="en-US" dirty="0"/>
              <a:t>或 </a:t>
            </a:r>
            <a:r>
              <a:rPr lang="en-US" altLang="zh-TW" dirty="0"/>
              <a:t>ARM </a:t>
            </a:r>
            <a:r>
              <a:rPr lang="zh-TW" altLang="en-US" dirty="0"/>
              <a:t>架構之 </a:t>
            </a:r>
            <a:r>
              <a:rPr lang="en-US" altLang="zh-TW" dirty="0"/>
              <a:t>SoC </a:t>
            </a:r>
            <a:r>
              <a:rPr lang="zh-TW" altLang="en-US" dirty="0"/>
              <a:t>平台，進行完整軟硬體協同驗證，推動實際應用部署</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E2D6C398-BDD0-CB36-30E0-262E4DC3C0B8}"/>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820633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C8F7-0575-4073-1864-2365605806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2D1F6-4CB8-56C3-FCED-D2701796B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620BC8-05B6-083F-6024-193E312D359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B8E02B51-FB35-EE76-D8B5-DBB044C978A4}"/>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065785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4213878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FF0-C6A3-2600-D92A-016D1B81D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8EB76-01A5-C2AB-1D36-0DA9D36BF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AA2B58-3E1F-3AEC-8820-C0CF52408A3D}"/>
              </a:ext>
            </a:extLst>
          </p:cNvPr>
          <p:cNvSpPr>
            <a:spLocks noGrp="1"/>
          </p:cNvSpPr>
          <p:nvPr>
            <p:ph type="body" idx="1"/>
          </p:nvPr>
        </p:nvSpPr>
        <p:spPr/>
        <p:txBody>
          <a:bodyPr/>
          <a:lstStyle/>
          <a:p>
            <a:endParaRPr lang="zh-TW" altLang="en-US" dirty="0"/>
          </a:p>
        </p:txBody>
      </p:sp>
      <p:sp>
        <p:nvSpPr>
          <p:cNvPr id="4" name="灯片编号占位符 3">
            <a:extLst>
              <a:ext uri="{FF2B5EF4-FFF2-40B4-BE49-F238E27FC236}">
                <a16:creationId xmlns:a16="http://schemas.microsoft.com/office/drawing/2014/main" id="{E25B87B9-AE55-6183-D4F4-B27C2F4E7988}"/>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3835294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3027228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𝑦，接著計算承諾值</a:t>
            </a:r>
            <a:r>
              <a:rPr lang="en-US" altLang="zh-TW" sz="1200" dirty="0"/>
              <a:t>w=Ay</a:t>
            </a:r>
            <a:r>
              <a:rPr lang="zh-TW" altLang="en-US" sz="1200" dirty="0"/>
              <a:t>並取其高位元的部分得到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以及待簽名的消息摘要 𝜇串接後進行雜湊得到</a:t>
            </a:r>
            <a:r>
              <a:rPr lang="en-US" altLang="zh-TW" dirty="0">
                <a:latin typeface="Times New Roman" panose="02020603050405020304" pitchFamily="18" charset="0"/>
                <a:cs typeface="Times New Roman" panose="02020603050405020304" pitchFamily="18" charset="0"/>
              </a:rPr>
              <a:t>Challenge c </a:t>
            </a:r>
            <a:r>
              <a:rPr lang="zh-TW" altLang="en-US" sz="1200" dirty="0"/>
              <a:t>。確保了隨機性和不可預測性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a:t>
            </a:r>
            <a:r>
              <a:rPr lang="en-US" altLang="zh-TW" dirty="0"/>
              <a:t>response</a:t>
            </a:r>
            <a:r>
              <a:rPr lang="zh-TW" altLang="en-US" dirty="0"/>
              <a:t>響應</a:t>
            </a:r>
            <a:r>
              <a:rPr lang="en-US" altLang="zh-TW" dirty="0"/>
              <a:t>z</a:t>
            </a:r>
            <a:r>
              <a:rPr lang="zh-TW" altLang="en-US" dirty="0"/>
              <a:t>， 𝑧</a:t>
            </a:r>
            <a:r>
              <a:rPr lang="en-US" altLang="zh-TW" dirty="0"/>
              <a:t>=</a:t>
            </a:r>
            <a:r>
              <a:rPr lang="zh-TW" altLang="en-US" dirty="0"/>
              <a:t>𝑦</a:t>
            </a:r>
            <a:r>
              <a:rPr lang="en-US" altLang="zh-TW" dirty="0"/>
              <a:t>+c</a:t>
            </a:r>
            <a:r>
              <a:rPr lang="zh-TW" altLang="en-US" dirty="0"/>
              <a:t>。𝑆</a:t>
            </a:r>
            <a:r>
              <a:rPr lang="en-US" altLang="zh-TW" dirty="0"/>
              <a:t>1</a:t>
            </a:r>
            <a:r>
              <a:rPr lang="zh-TW" altLang="en-US" dirty="0"/>
              <a:t>，其中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為了使驗證者能夠從重建承諾值 𝑤</a:t>
            </a:r>
            <a:r>
              <a:rPr lang="en-US" altLang="zh-TW" sz="1200" dirty="0"/>
              <a:t>1​ </a:t>
            </a:r>
            <a:r>
              <a:rPr lang="zh-TW" altLang="en-US" sz="1200" dirty="0"/>
              <a:t>，簽名者還必須計算一個提示值 </a:t>
            </a:r>
            <a:r>
              <a:rPr lang="en-US" altLang="zh-TW" sz="1200" dirty="0"/>
              <a:t>ℎ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為了確保提示值的數量沒有超過限制，導致簽名被偽造。</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輸出簽名，最終簽名由三部分組成：取高位部分承諾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1415836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40C7-BD20-A8D2-7C39-A00B0D210F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1FFAF3-10A3-BDCA-8669-9493F92120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28A02A-3B64-D2C3-0E11-D59F52917023}"/>
              </a:ext>
            </a:extLst>
          </p:cNvPr>
          <p:cNvSpPr>
            <a:spLocks noGrp="1"/>
          </p:cNvSpPr>
          <p:nvPr>
            <p:ph type="body" idx="1"/>
          </p:nvPr>
        </p:nvSpPr>
        <p:spPr/>
        <p:txBody>
          <a:bodyPr/>
          <a:lstStyle/>
          <a:p>
            <a:r>
              <a:rPr lang="zh-TW" altLang="en-US" dirty="0"/>
              <a:t>這邊為</a:t>
            </a:r>
            <a:r>
              <a:rPr lang="en-US" altLang="zh-TW" dirty="0"/>
              <a:t>FPGA</a:t>
            </a:r>
            <a:r>
              <a:rPr lang="zh-TW" altLang="en-US" dirty="0"/>
              <a:t>實現後的效能分析，上半部的地方是吞吐量的計算方式，那吞吐量</a:t>
            </a:r>
            <a:r>
              <a:rPr lang="en-US" altLang="zh-TW" dirty="0"/>
              <a:t>=</a:t>
            </a:r>
            <a:r>
              <a:rPr lang="zh-TW" altLang="en-US" dirty="0"/>
              <a:t>橢圓曲線的金鑰長度*需要處理的資料數量*工作頻率</a:t>
            </a:r>
            <a:r>
              <a:rPr lang="en-US" altLang="zh-TW" dirty="0"/>
              <a:t>/</a:t>
            </a:r>
            <a:r>
              <a:rPr lang="zh-TW" altLang="en-US" dirty="0"/>
              <a:t>總共花費的運算週期，而橢圓曲線金鑰長度的部分，因本論文實現安全性</a:t>
            </a:r>
            <a:r>
              <a:rPr lang="en-US" altLang="zh-TW" dirty="0"/>
              <a:t>&gt;2</a:t>
            </a:r>
            <a:r>
              <a:rPr lang="en-US" altLang="zh-TW" baseline="30000" dirty="0"/>
              <a:t>128</a:t>
            </a:r>
            <a:r>
              <a:rPr lang="zh-TW" altLang="en-US" baseline="0" dirty="0"/>
              <a:t>的所有金鑰長度，所以總共有三個曲線，分別為</a:t>
            </a:r>
            <a:r>
              <a:rPr lang="en-US" altLang="zh-TW" baseline="0" dirty="0"/>
              <a:t>283</a:t>
            </a:r>
            <a:r>
              <a:rPr lang="zh-TW" altLang="en-US" baseline="0" dirty="0"/>
              <a:t> </a:t>
            </a:r>
            <a:r>
              <a:rPr lang="en-US" altLang="zh-TW" baseline="0" dirty="0"/>
              <a:t>409</a:t>
            </a:r>
            <a:r>
              <a:rPr lang="zh-TW" altLang="en-US" baseline="0" dirty="0"/>
              <a:t> </a:t>
            </a:r>
            <a:r>
              <a:rPr lang="en-US" altLang="zh-TW" baseline="0" dirty="0"/>
              <a:t>571</a:t>
            </a:r>
            <a:r>
              <a:rPr lang="zh-TW" altLang="en-US" baseline="0" dirty="0"/>
              <a:t>位元，那資料處理的數量則是取決於加密或是解密，因為加密要計算</a:t>
            </a:r>
            <a:r>
              <a:rPr lang="en-US" altLang="zh-TW" baseline="0" dirty="0"/>
              <a:t>r</a:t>
            </a:r>
            <a:r>
              <a:rPr lang="zh-TW" altLang="en-US" baseline="0" dirty="0"/>
              <a:t>、</a:t>
            </a:r>
            <a:r>
              <a:rPr lang="en-US" altLang="zh-TW" baseline="0" dirty="0"/>
              <a:t>s</a:t>
            </a:r>
            <a:r>
              <a:rPr lang="zh-TW" altLang="en-US" baseline="0" dirty="0"/>
              <a:t>兩個部分，因此</a:t>
            </a:r>
            <a:r>
              <a:rPr lang="en-US" altLang="zh-TW" baseline="0" dirty="0"/>
              <a:t>d</a:t>
            </a:r>
            <a:r>
              <a:rPr lang="zh-TW" altLang="en-US" baseline="0" dirty="0"/>
              <a:t>要輸入</a:t>
            </a:r>
            <a:r>
              <a:rPr lang="en-US" altLang="zh-TW" baseline="0" dirty="0"/>
              <a:t>2</a:t>
            </a:r>
            <a:r>
              <a:rPr lang="zh-TW" altLang="en-US" baseline="0" dirty="0"/>
              <a:t>，而解密的部分則只需要計算</a:t>
            </a:r>
            <a:r>
              <a:rPr lang="en-US" altLang="zh-TW" baseline="0" dirty="0"/>
              <a:t>v</a:t>
            </a:r>
            <a:r>
              <a:rPr lang="zh-TW" altLang="en-US" baseline="0" dirty="0"/>
              <a:t>因此</a:t>
            </a:r>
            <a:r>
              <a:rPr lang="en-US" altLang="zh-TW" baseline="0" dirty="0"/>
              <a:t>d=1</a:t>
            </a:r>
            <a:r>
              <a:rPr lang="zh-TW" altLang="en-US" baseline="0" dirty="0"/>
              <a:t>，那下面這個表格可以看到 在各個安全性的欄位都有兩種結果，是因為我在各個安全性分別實現兩種方向的結果，一種是低成本的版本，他的</a:t>
            </a:r>
            <a:r>
              <a:rPr lang="en-US" altLang="zh-TW" baseline="0" dirty="0"/>
              <a:t>LUTs</a:t>
            </a:r>
            <a:r>
              <a:rPr lang="zh-TW" altLang="en-US" baseline="0" dirty="0"/>
              <a:t>使用量會比較低一點，而另外一種則是高吞吐量的版本，在這版本中面積的部分會比低成本來的還大，但換來的是更高的吞吐量，而在表格中，吞吐量的部分分成兩種情況，最差情況下的吞吐量以及平均情況下的吞吐量，因為在數位簽章機加密中，正整數</a:t>
            </a:r>
            <a:r>
              <a:rPr lang="en-US" altLang="zh-TW" baseline="0" dirty="0"/>
              <a:t>k</a:t>
            </a:r>
            <a:r>
              <a:rPr lang="zh-TW" altLang="en-US" baseline="0" dirty="0"/>
              <a:t>是由亂數隨機選取，而</a:t>
            </a:r>
            <a:r>
              <a:rPr lang="en-US" altLang="zh-TW" baseline="0" dirty="0"/>
              <a:t>k</a:t>
            </a:r>
            <a:r>
              <a:rPr lang="zh-TW" altLang="en-US" baseline="0" dirty="0"/>
              <a:t>的大小會影響整個簽章的計算週期，因此最差的情況下設定在</a:t>
            </a:r>
            <a:r>
              <a:rPr lang="en-US" altLang="zh-TW" baseline="0" dirty="0"/>
              <a:t>k=2</a:t>
            </a:r>
            <a:r>
              <a:rPr lang="en-US" altLang="zh-TW" baseline="30000" dirty="0"/>
              <a:t>m</a:t>
            </a:r>
            <a:r>
              <a:rPr lang="zh-TW" altLang="en-US" baseline="0" dirty="0"/>
              <a:t>，而平均情況則是</a:t>
            </a:r>
            <a:r>
              <a:rPr lang="en-US" altLang="zh-TW" baseline="0" dirty="0"/>
              <a:t>k</a:t>
            </a:r>
            <a:r>
              <a:rPr lang="zh-TW" altLang="en-US" baseline="0" dirty="0"/>
              <a:t>選擇在中間值的部分</a:t>
            </a:r>
            <a:r>
              <a:rPr lang="en-US" altLang="zh-TW" baseline="0" dirty="0"/>
              <a:t>2 m/2</a:t>
            </a:r>
            <a:endParaRPr lang="en-US" altLang="zh-TW" baseline="30000" dirty="0"/>
          </a:p>
          <a:p>
            <a:endParaRPr lang="zh-CN" altLang="en-US" dirty="0"/>
          </a:p>
        </p:txBody>
      </p:sp>
      <p:sp>
        <p:nvSpPr>
          <p:cNvPr id="4" name="灯片编号占位符 3">
            <a:extLst>
              <a:ext uri="{FF2B5EF4-FFF2-40B4-BE49-F238E27FC236}">
                <a16:creationId xmlns:a16="http://schemas.microsoft.com/office/drawing/2014/main" id="{FAC22F78-B0EF-7229-51F3-C4F8D074D340}"/>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845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37.emf"/><Relationship Id="rId4" Type="http://schemas.openxmlformats.org/officeDocument/2006/relationships/package" Target="../embeddings/Microsoft_Visio_Drawing.vsdx"/><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vsdx"/><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package" Target="../embeddings/Microsoft_Visio_Drawing1.vsdx"/><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package" Target="../embeddings/Microsoft_Visio_Drawing2.vsdx"/><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1.xml"/><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2.xml"/><Relationship Id="rId7" Type="http://schemas.openxmlformats.org/officeDocument/2006/relationships/image" Target="../media/image4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3.xml"/><Relationship Id="rId7" Type="http://schemas.openxmlformats.org/officeDocument/2006/relationships/image" Target="../media/image460.png"/><Relationship Id="rId2" Type="http://schemas.openxmlformats.org/officeDocument/2006/relationships/notesSlide" Target="../notesSlides/notesSlide43.xml"/><Relationship Id="rId1" Type="http://schemas.openxmlformats.org/officeDocument/2006/relationships/slideLayout" Target="../slideLayouts/slideLayout7.xml"/><Relationship Id="rId10" Type="http://schemas.openxmlformats.org/officeDocument/2006/relationships/image" Target="../media/image76.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customXml" Target="../ink/ink4.xml"/><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hyperlink" Target="https://eprint.iacr.org/2022/472"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hyperlink" Target="https://developer.arm.com/documentation/ihi0022/latest" TargetMode="External"/><Relationship Id="rId4" Type="http://schemas.openxmlformats.org/officeDocument/2006/relationships/hyperlink" Target="https://doi.org/10.1109/ACCESS.2020.3011146"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oi.org/10.6028/NIST"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https://eprint.iacr.org/2024/1817"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005615" y="4160817"/>
            <a:ext cx="4137992" cy="1634624"/>
            <a:chOff x="4729166" y="4724383"/>
            <a:chExt cx="2841495" cy="900275"/>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729166" y="4724383"/>
              <a:ext cx="2841495" cy="856444"/>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陳郁堂 博士</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562982" cy="461665"/>
            <a:chOff x="568442" y="319364"/>
            <a:chExt cx="1562982" cy="461666"/>
          </a:xfrm>
        </p:grpSpPr>
        <p:sp>
          <p:nvSpPr>
            <p:cNvPr id="55" name="文本框 23"/>
            <p:cNvSpPr txBox="1"/>
            <p:nvPr/>
          </p:nvSpPr>
          <p:spPr>
            <a:xfrm>
              <a:off x="665958" y="319364"/>
              <a:ext cx="146546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665959" y="813953"/>
            <a:ext cx="4154311" cy="4678204"/>
          </a:xfrm>
          <a:prstGeom prst="rect">
            <a:avLst/>
          </a:prstGeom>
          <a:noFill/>
        </p:spPr>
        <p:txBody>
          <a:bodyPr wrap="square" rtlCol="0">
            <a:spAutoFit/>
          </a:bodyPr>
          <a:lstStyle/>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Key generation (KeyGen)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sz="2000"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sz="20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sz="2000" dirty="0">
              <a:latin typeface="Times New Roman" panose="02020603050405020304" pitchFamily="18" charset="0"/>
              <a:cs typeface="Times New Roman" panose="02020603050405020304" pitchFamily="18" charset="0"/>
            </a:endParaRPr>
          </a:p>
        </p:txBody>
      </p:sp>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843609381"/>
              </p:ext>
            </p:extLst>
          </p:nvPr>
        </p:nvGraphicFramePr>
        <p:xfrm>
          <a:off x="4442240" y="660937"/>
          <a:ext cx="3465513" cy="1493837"/>
        </p:xfrm>
        <a:graphic>
          <a:graphicData uri="http://schemas.openxmlformats.org/presentationml/2006/ole">
            <mc:AlternateContent xmlns:mc="http://schemas.openxmlformats.org/markup-compatibility/2006">
              <mc:Choice xmlns:v="urn:schemas-microsoft-com:vml" Requires="v">
                <p:oleObj spid="_x0000_s1032"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442240" y="660937"/>
                        <a:ext cx="3465513" cy="1493837"/>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543425" y="2093913"/>
          <a:ext cx="4938713" cy="2236787"/>
        </p:xfrm>
        <a:graphic>
          <a:graphicData uri="http://schemas.openxmlformats.org/presentationml/2006/ole">
            <mc:AlternateContent xmlns:mc="http://schemas.openxmlformats.org/markup-compatibility/2006">
              <mc:Choice xmlns:v="urn:schemas-microsoft-com:vml" Requires="v">
                <p:oleObj spid="_x0000_s1033"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543425" y="2093913"/>
                        <a:ext cx="4938713" cy="2236787"/>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49258346"/>
              </p:ext>
            </p:extLst>
          </p:nvPr>
        </p:nvGraphicFramePr>
        <p:xfrm>
          <a:off x="4544122" y="4537494"/>
          <a:ext cx="4122731" cy="2237019"/>
        </p:xfrm>
        <a:graphic>
          <a:graphicData uri="http://schemas.openxmlformats.org/presentationml/2006/ole">
            <mc:AlternateContent xmlns:mc="http://schemas.openxmlformats.org/markup-compatibility/2006">
              <mc:Choice xmlns:v="urn:schemas-microsoft-com:vml" Requires="v">
                <p:oleObj spid="_x0000_s1034"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544122" y="4537494"/>
                        <a:ext cx="4122731" cy="2237019"/>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0F0E-74E0-CA91-387F-9D23825B403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8A1E41E-04F2-A930-7502-B6176487E3FA}"/>
              </a:ext>
            </a:extLst>
          </p:cNvPr>
          <p:cNvGrpSpPr/>
          <p:nvPr/>
        </p:nvGrpSpPr>
        <p:grpSpPr>
          <a:xfrm>
            <a:off x="568443" y="319365"/>
            <a:ext cx="3476967" cy="461665"/>
            <a:chOff x="568442" y="319364"/>
            <a:chExt cx="3476967" cy="461666"/>
          </a:xfrm>
        </p:grpSpPr>
        <p:sp>
          <p:nvSpPr>
            <p:cNvPr id="55" name="文本框 23">
              <a:extLst>
                <a:ext uri="{FF2B5EF4-FFF2-40B4-BE49-F238E27FC236}">
                  <a16:creationId xmlns:a16="http://schemas.microsoft.com/office/drawing/2014/main" id="{FC91DD58-561C-A91A-E0D4-18503FD3E42F}"/>
                </a:ext>
              </a:extLst>
            </p:cNvPr>
            <p:cNvSpPr txBox="1"/>
            <p:nvPr/>
          </p:nvSpPr>
          <p:spPr>
            <a:xfrm>
              <a:off x="665958" y="319364"/>
              <a:ext cx="3379451"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Key generation (KeyGen)</a:t>
              </a:r>
            </a:p>
          </p:txBody>
        </p:sp>
        <p:sp>
          <p:nvSpPr>
            <p:cNvPr id="56" name="等腰三角形 55">
              <a:extLst>
                <a:ext uri="{FF2B5EF4-FFF2-40B4-BE49-F238E27FC236}">
                  <a16:creationId xmlns:a16="http://schemas.microsoft.com/office/drawing/2014/main" id="{0115D70C-E123-4063-E15A-DF1AF87850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6F9FE0E-6975-049E-C37E-07E1A9FD8023}"/>
                  </a:ext>
                </a:extLst>
              </p:cNvPr>
              <p:cNvSpPr txBox="1"/>
              <p:nvPr/>
            </p:nvSpPr>
            <p:spPr>
              <a:xfrm>
                <a:off x="720898" y="866719"/>
                <a:ext cx="10259614" cy="3889719"/>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three seeds</a:t>
                </a:r>
                <a14:m>
                  <m:oMath xmlns:m="http://schemas.openxmlformats.org/officeDocument/2006/math">
                    <m:r>
                      <a:rPr lang="en-US" altLang="zh-TW" sz="2000" b="0" i="0" smtClean="0">
                        <a:latin typeface="Cambria Math" panose="02040503050406030204" pitchFamily="18" charset="0"/>
                        <a:cs typeface="Times New Roman" panose="02020603050405020304" pitchFamily="18" charset="0"/>
                      </a:rPr>
                      <m:t> </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i="1" dirty="0">
                        <a:latin typeface="Times New Roman" panose="02020603050405020304" pitchFamily="18" charset="0"/>
                        <a:cs typeface="Times New Roman" panose="02020603050405020304" pitchFamily="18" charset="0"/>
                      </a:rPr>
                      <m:t>ζ</m:t>
                    </m:r>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using the random seed </a:t>
                </a:r>
                <a14:m>
                  <m:oMath xmlns:m="http://schemas.openxmlformats.org/officeDocument/2006/math">
                    <m:r>
                      <m:rPr>
                        <m:nor/>
                      </m:rPr>
                      <a:rPr lang="en-US" altLang="zh-TW" sz="2000" i="1" dirty="0">
                        <a:latin typeface="Times New Roman" panose="02020603050405020304" pitchFamily="18" charset="0"/>
                        <a:cs typeface="Times New Roman" panose="02020603050405020304" pitchFamily="18" charset="0"/>
                      </a:rPr>
                      <m:t>ζ</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public matrix   </a:t>
                </a:r>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 ∈</m:t>
                        </m:r>
                        <m:r>
                          <a:rPr lang="en-US" altLang="zh-TW" sz="2000" i="1">
                            <a:latin typeface="Cambria Math" panose="02040503050406030204" pitchFamily="18" charset="0"/>
                          </a:rPr>
                          <m:t>𝑅</m:t>
                        </m:r>
                      </m:e>
                      <m:sub>
                        <m:r>
                          <a:rPr lang="en-US" altLang="zh-TW" sz="2000" b="0" i="1" smtClean="0">
                            <a:latin typeface="Cambria Math" panose="02040503050406030204" pitchFamily="18" charset="0"/>
                          </a:rPr>
                          <m:t>𝑞</m:t>
                        </m:r>
                      </m:sub>
                      <m:sup>
                        <m:r>
                          <a:rPr lang="en-US" altLang="zh-TW" sz="2000" b="0" i="1" smtClean="0">
                            <a:latin typeface="Cambria Math" panose="02040503050406030204" pitchFamily="18" charset="0"/>
                          </a:rPr>
                          <m:t>𝑘</m:t>
                        </m:r>
                        <m:r>
                          <a:rPr lang="en-US" altLang="zh-TW" sz="2000" b="0" i="1" smtClean="0">
                            <a:latin typeface="Cambria Math" panose="02040503050406030204" pitchFamily="18" charset="0"/>
                            <a:ea typeface="Cambria Math" panose="02040503050406030204" pitchFamily="18" charset="0"/>
                          </a:rPr>
                          <m:t>×ℓ</m:t>
                        </m:r>
                      </m:sup>
                    </m:sSubSup>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𝜌</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secret vectors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TW" sz="2000" i="1">
                            <a:latin typeface="Cambria Math" panose="02040503050406030204" pitchFamily="18" charset="0"/>
                          </a:rPr>
                        </m:ctrlPr>
                      </m:sSubSup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𝑠</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rPr>
                          <m:t>𝑘</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using the seed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b="0" i="1" smtClean="0">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decompose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m:t>
                    </m:r>
                  </m:oMath>
                </a14:m>
                <a:r>
                  <a:rPr lang="en-US" altLang="zh-TW" sz="2000" dirty="0">
                    <a:latin typeface="Times New Roman" panose="02020603050405020304" pitchFamily="18" charset="0"/>
                    <a:cs typeface="Times New Roman" panose="02020603050405020304" pitchFamily="18" charset="0"/>
                  </a:rPr>
                  <a:t> into a high-order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 low-order part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Construct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𝑝𝑘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𝑠</m:t>
                    </m:r>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𝐾</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𝑡𝑟</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e>
                    </m:d>
                  </m:oMath>
                </a14:m>
                <a:r>
                  <a:rPr lang="en-US" altLang="zh-TW" sz="2000" dirty="0">
                    <a:latin typeface="Times New Roman" panose="02020603050405020304" pitchFamily="18" charset="0"/>
                    <a:cs typeface="Times New Roman" panose="02020603050405020304" pitchFamily="18" charset="0"/>
                  </a:rPr>
                  <a:t> </a:t>
                </a:r>
              </a:p>
            </p:txBody>
          </p:sp>
        </mc:Choice>
        <mc:Fallback xmlns="">
          <p:sp>
            <p:nvSpPr>
              <p:cNvPr id="9" name="文字方塊 8">
                <a:extLst>
                  <a:ext uri="{FF2B5EF4-FFF2-40B4-BE49-F238E27FC236}">
                    <a16:creationId xmlns:a16="http://schemas.microsoft.com/office/drawing/2014/main" id="{76F9FE0E-6975-049E-C37E-07E1A9FD8023}"/>
                  </a:ext>
                </a:extLst>
              </p:cNvPr>
              <p:cNvSpPr txBox="1">
                <a:spLocks noRot="1" noChangeAspect="1" noMove="1" noResize="1" noEditPoints="1" noAdjustHandles="1" noChangeArrowheads="1" noChangeShapeType="1" noTextEdit="1"/>
              </p:cNvSpPr>
              <p:nvPr/>
            </p:nvSpPr>
            <p:spPr>
              <a:xfrm>
                <a:off x="720898" y="866719"/>
                <a:ext cx="10259614" cy="3889719"/>
              </a:xfrm>
              <a:prstGeom prst="rect">
                <a:avLst/>
              </a:prstGeom>
              <a:blipFill>
                <a:blip r:embed="rId4"/>
                <a:stretch>
                  <a:fillRect l="-475" b="-109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27192DFA-B28A-4A0E-4A01-111265165053}"/>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graphicFrame>
        <p:nvGraphicFramePr>
          <p:cNvPr id="8" name="物件 7">
            <a:extLst>
              <a:ext uri="{FF2B5EF4-FFF2-40B4-BE49-F238E27FC236}">
                <a16:creationId xmlns:a16="http://schemas.microsoft.com/office/drawing/2014/main" id="{D30A9C57-305F-902A-06BD-5406EE3F5DF1}"/>
              </a:ext>
            </a:extLst>
          </p:cNvPr>
          <p:cNvGraphicFramePr>
            <a:graphicFrameLocks noChangeAspect="1"/>
          </p:cNvGraphicFramePr>
          <p:nvPr>
            <p:extLst>
              <p:ext uri="{D42A27DB-BD31-4B8C-83A1-F6EECF244321}">
                <p14:modId xmlns:p14="http://schemas.microsoft.com/office/powerpoint/2010/main" val="1553235610"/>
              </p:ext>
            </p:extLst>
          </p:nvPr>
        </p:nvGraphicFramePr>
        <p:xfrm>
          <a:off x="7143750" y="4287363"/>
          <a:ext cx="3952875" cy="1703918"/>
        </p:xfrm>
        <a:graphic>
          <a:graphicData uri="http://schemas.openxmlformats.org/presentationml/2006/ole">
            <mc:AlternateContent xmlns:mc="http://schemas.openxmlformats.org/markup-compatibility/2006">
              <mc:Choice xmlns:v="urn:schemas-microsoft-com:vml" Requires="v">
                <p:oleObj spid="_x0000_s2052" name="Visio" r:id="rId5" imgW="4210057" imgH="1781111" progId="Visio.Drawing.15">
                  <p:embed/>
                </p:oleObj>
              </mc:Choice>
              <mc:Fallback>
                <p:oleObj name="Visio" r:id="rId5" imgW="4210057" imgH="1781111" progId="Visio.Drawing.15">
                  <p:embed/>
                  <p:pic>
                    <p:nvPicPr>
                      <p:cNvPr id="4" name="物件 3">
                        <a:extLst>
                          <a:ext uri="{FF2B5EF4-FFF2-40B4-BE49-F238E27FC236}">
                            <a16:creationId xmlns:a16="http://schemas.microsoft.com/office/drawing/2014/main" id="{3B277ED9-80A8-42E0-B11D-7B1638EACCB4}"/>
                          </a:ext>
                        </a:extLst>
                      </p:cNvPr>
                      <p:cNvPicPr/>
                      <p:nvPr/>
                    </p:nvPicPr>
                    <p:blipFill>
                      <a:blip r:embed="rId6"/>
                      <a:stretch>
                        <a:fillRect/>
                      </a:stretch>
                    </p:blipFill>
                    <p:spPr>
                      <a:xfrm>
                        <a:off x="7143750" y="4287363"/>
                        <a:ext cx="3952875" cy="1703918"/>
                      </a:xfrm>
                      <a:prstGeom prst="rect">
                        <a:avLst/>
                      </a:prstGeom>
                    </p:spPr>
                  </p:pic>
                </p:oleObj>
              </mc:Fallback>
            </mc:AlternateContent>
          </a:graphicData>
        </a:graphic>
      </p:graphicFrame>
    </p:spTree>
    <p:extLst>
      <p:ext uri="{BB962C8B-B14F-4D97-AF65-F5344CB8AC3E}">
        <p14:creationId xmlns:p14="http://schemas.microsoft.com/office/powerpoint/2010/main" val="166090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082C-179C-CE0B-1617-D88D03E857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4E84925-C655-E40B-8625-D55D19A3D1AD}"/>
              </a:ext>
            </a:extLst>
          </p:cNvPr>
          <p:cNvGrpSpPr/>
          <p:nvPr/>
        </p:nvGrpSpPr>
        <p:grpSpPr>
          <a:xfrm>
            <a:off x="568443" y="319365"/>
            <a:ext cx="4193509" cy="769441"/>
            <a:chOff x="568442" y="319364"/>
            <a:chExt cx="4193509" cy="769443"/>
          </a:xfrm>
        </p:grpSpPr>
        <p:sp>
          <p:nvSpPr>
            <p:cNvPr id="55" name="文本框 23">
              <a:extLst>
                <a:ext uri="{FF2B5EF4-FFF2-40B4-BE49-F238E27FC236}">
                  <a16:creationId xmlns:a16="http://schemas.microsoft.com/office/drawing/2014/main" id="{FE658072-AF5A-EAC9-FF5F-B7C4228E37CD}"/>
                </a:ext>
              </a:extLst>
            </p:cNvPr>
            <p:cNvSpPr txBox="1"/>
            <p:nvPr/>
          </p:nvSpPr>
          <p:spPr>
            <a:xfrm>
              <a:off x="665958" y="319364"/>
              <a:ext cx="4095993" cy="769443"/>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Signature generation (SignGen)</a:t>
              </a:r>
            </a:p>
            <a:p>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52993C7-D687-0A48-CB1A-47A43740838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F73F437-6C29-11DC-C92D-08336F129BAC}"/>
                  </a:ext>
                </a:extLst>
              </p:cNvPr>
              <p:cNvSpPr txBox="1"/>
              <p:nvPr/>
            </p:nvSpPr>
            <p:spPr>
              <a:xfrm>
                <a:off x="568442" y="683301"/>
                <a:ext cx="10851977" cy="500656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𝐾</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from the secret key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𝑠𝑘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and 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then use it to compute the random seed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𝜌</m:t>
                        </m:r>
                      </m:e>
                      <m:sup>
                        <m:r>
                          <a:rPr lang="en-US" altLang="zh-TW" sz="2000" i="1">
                            <a:latin typeface="Cambria Math" panose="02040503050406030204" pitchFamily="18" charset="0"/>
                            <a:cs typeface="Times New Roman" panose="02020603050405020304" pitchFamily="18" charset="0"/>
                          </a:rPr>
                          <m:t>′′</m:t>
                        </m:r>
                      </m:sup>
                    </m:sSup>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a random vector </a:t>
                </a:r>
                <a14:m>
                  <m:oMath xmlns:m="http://schemas.openxmlformats.org/officeDocument/2006/math">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𝑦</m:t>
                        </m:r>
                        <m:r>
                          <a:rPr lang="en-US" altLang="zh-TW" sz="2000" i="1">
                            <a:latin typeface="Cambria Math" panose="02040503050406030204" pitchFamily="18" charset="0"/>
                          </a:rPr>
                          <m:t> ∈</m:t>
                        </m:r>
                        <m:r>
                          <a:rPr lang="en-US" altLang="zh-TW" sz="2000" i="1">
                            <a:latin typeface="Cambria Math" panose="02040503050406030204" pitchFamily="18" charset="0"/>
                          </a:rPr>
                          <m:t>𝑅</m:t>
                        </m:r>
                      </m:e>
                      <m:sub>
                        <m:r>
                          <a:rPr lang="en-US" altLang="zh-TW" sz="2000" i="1">
                            <a:latin typeface="Cambria Math" panose="02040503050406030204" pitchFamily="18" charset="0"/>
                          </a:rPr>
                          <m:t>𝑞</m:t>
                        </m:r>
                      </m:sub>
                      <m:sup>
                        <m:r>
                          <a:rPr lang="en-US" altLang="zh-TW" sz="2000" i="1">
                            <a:latin typeface="Cambria Math" panose="02040503050406030204" pitchFamily="18" charset="0"/>
                            <a:ea typeface="Cambria Math" panose="02040503050406030204" pitchFamily="18" charset="0"/>
                          </a:rPr>
                          <m:t>ℓ</m:t>
                        </m:r>
                      </m:sup>
                    </m:sSubSup>
                    <m:r>
                      <a:rPr lang="en-US" altLang="zh-TW" sz="2000" i="1">
                        <a:latin typeface="Cambria Math" panose="02040503050406030204" pitchFamily="18" charset="0"/>
                        <a:ea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𝑤</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𝐴</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extract commitment</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b="0" i="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m:rPr>
                        <m:nor/>
                      </m:rPr>
                      <a:rPr lang="en-US" altLang="zh-TW" sz="2000" dirty="0">
                        <a:latin typeface="Times New Roman" panose="020206030504050203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then apply SampleInBall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response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a:t>
                </a:r>
                <a14:m>
                  <m:oMath xmlns:m="http://schemas.openxmlformats.org/officeDocument/2006/math">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𝐿𝑜𝑤𝐵𝑖𝑡𝑠</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𝑤</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 If z or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invalid, repeat from step 3</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Generate the hint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using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𝑀𝑎𝑘𝑒</m:t>
                    </m:r>
                    <m:r>
                      <a:rPr lang="en-US" altLang="zh-TW" sz="2000" b="0" i="1">
                        <a:latin typeface="Cambria Math" panose="02040503050406030204" pitchFamily="18" charset="0"/>
                        <a:cs typeface="Times New Roman" panose="02020603050405020304" pitchFamily="18" charset="0"/>
                      </a:rPr>
                      <m:t>𝐻𝑖𝑛𝑡</m:t>
                    </m:r>
                  </m:oMath>
                </a14:m>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function</a:t>
                </a:r>
                <a:r>
                  <a:rPr lang="en-US" altLang="zh-TW" sz="2000" b="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If  invalid, repeat from step 3</a:t>
                </a:r>
                <a:endParaRPr lang="en-US" altLang="zh-TW"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Output signature </a:t>
                </a:r>
                <a14:m>
                  <m:oMath xmlns:m="http://schemas.openxmlformats.org/officeDocument/2006/math">
                    <m:r>
                      <a:rPr lang="zh-TW" altLang="en-US" sz="2000" i="1" smtClean="0">
                        <a:latin typeface="Cambria Math" panose="02040503050406030204" pitchFamily="18" charset="0"/>
                        <a:cs typeface="Times New Roman" panose="02020603050405020304" pitchFamily="18" charset="0"/>
                      </a:rPr>
                      <m:t>𝜎</m:t>
                    </m:r>
                    <m:r>
                      <a:rPr lang="en-US" altLang="zh-TW" sz="2000" b="0" i="1" smtClean="0">
                        <a:latin typeface="Cambria Math" panose="02040503050406030204" pitchFamily="18" charset="0"/>
                        <a:cs typeface="Times New Roman" panose="02020603050405020304" pitchFamily="18" charset="0"/>
                      </a:rPr>
                      <m:t>=(</m:t>
                    </m:r>
                    <m:acc>
                      <m:accPr>
                        <m:chr m:val="̃"/>
                        <m:ctrlPr>
                          <a:rPr lang="en-US" altLang="zh-TW" sz="2000" b="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𝑐</m:t>
                        </m:r>
                      </m:e>
                    </m:acc>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h</m:t>
                    </m:r>
                    <m:r>
                      <a:rPr lang="en-US" altLang="zh-TW" sz="2000" b="0" i="1" smtClean="0">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CF73F437-6C29-11DC-C92D-08336F129BAC}"/>
                  </a:ext>
                </a:extLst>
              </p:cNvPr>
              <p:cNvSpPr txBox="1">
                <a:spLocks noRot="1" noChangeAspect="1" noMove="1" noResize="1" noEditPoints="1" noAdjustHandles="1" noChangeArrowheads="1" noChangeShapeType="1" noTextEdit="1"/>
              </p:cNvSpPr>
              <p:nvPr/>
            </p:nvSpPr>
            <p:spPr>
              <a:xfrm>
                <a:off x="568442" y="683301"/>
                <a:ext cx="10851977" cy="5006563"/>
              </a:xfrm>
              <a:prstGeom prst="rect">
                <a:avLst/>
              </a:prstGeom>
              <a:blipFill>
                <a:blip r:embed="rId4"/>
                <a:stretch>
                  <a:fillRect l="-449" b="-134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E05A25E-281F-CCE2-BE52-77EC66B1A622}"/>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
        <p:nvSpPr>
          <p:cNvPr id="7" name="矩形 6">
            <a:extLst>
              <a:ext uri="{FF2B5EF4-FFF2-40B4-BE49-F238E27FC236}">
                <a16:creationId xmlns:a16="http://schemas.microsoft.com/office/drawing/2014/main" id="{8364D8A7-2F84-0DFA-D048-1D15277284F5}"/>
              </a:ext>
            </a:extLst>
          </p:cNvPr>
          <p:cNvSpPr/>
          <p:nvPr/>
        </p:nvSpPr>
        <p:spPr>
          <a:xfrm>
            <a:off x="9082359" y="2191111"/>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3905F90-54BB-CC28-FD07-4BA92A13AD0B}"/>
              </a:ext>
            </a:extLst>
          </p:cNvPr>
          <p:cNvSpPr/>
          <p:nvPr/>
        </p:nvSpPr>
        <p:spPr>
          <a:xfrm>
            <a:off x="8271198" y="4023256"/>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BEADF51C-0C2E-836E-1B75-ECF545129221}"/>
              </a:ext>
            </a:extLst>
          </p:cNvPr>
          <p:cNvCxnSpPr>
            <a:cxnSpLocks/>
            <a:stCxn id="8" idx="3"/>
            <a:endCxn id="7" idx="3"/>
          </p:cNvCxnSpPr>
          <p:nvPr/>
        </p:nvCxnSpPr>
        <p:spPr>
          <a:xfrm flipV="1">
            <a:off x="8710139" y="2421944"/>
            <a:ext cx="811161" cy="1832145"/>
          </a:xfrm>
          <a:prstGeom prst="bentConnector3">
            <a:avLst>
              <a:gd name="adj1" fmla="val 12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3C78F9-A50F-12B4-A966-CDED307279B5}"/>
              </a:ext>
            </a:extLst>
          </p:cNvPr>
          <p:cNvSpPr txBox="1"/>
          <p:nvPr/>
        </p:nvSpPr>
        <p:spPr>
          <a:xfrm>
            <a:off x="9859496" y="3079237"/>
            <a:ext cx="1165704" cy="707886"/>
          </a:xfrm>
          <a:prstGeom prst="rect">
            <a:avLst/>
          </a:prstGeom>
          <a:noFill/>
        </p:spPr>
        <p:txBody>
          <a:bodyPr wrap="none" rtlCol="0">
            <a:spAutoFit/>
          </a:bodyPr>
          <a:lstStyle/>
          <a:p>
            <a:pPr algn="ctr"/>
            <a:r>
              <a:rPr lang="en-US" altLang="zh-TW" sz="2000" dirty="0">
                <a:latin typeface="Times New Roman" panose="02020603050405020304" pitchFamily="18" charset="0"/>
                <a:cs typeface="Times New Roman" panose="02020603050405020304" pitchFamily="18" charset="0"/>
              </a:rPr>
              <a:t>Rejection</a:t>
            </a:r>
          </a:p>
          <a:p>
            <a:pPr algn="ctr"/>
            <a:r>
              <a:rPr lang="en-US" altLang="zh-TW" sz="2000" dirty="0">
                <a:latin typeface="Times New Roman" panose="02020603050405020304" pitchFamily="18" charset="0"/>
                <a:cs typeface="Times New Roman" panose="02020603050405020304" pitchFamily="18" charset="0"/>
              </a:rPr>
              <a:t>Sample</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13" name="物件 12">
            <a:extLst>
              <a:ext uri="{FF2B5EF4-FFF2-40B4-BE49-F238E27FC236}">
                <a16:creationId xmlns:a16="http://schemas.microsoft.com/office/drawing/2014/main" id="{EA479D96-644F-6A3E-0F45-87334A1AE3A2}"/>
              </a:ext>
            </a:extLst>
          </p:cNvPr>
          <p:cNvGraphicFramePr>
            <a:graphicFrameLocks noChangeAspect="1"/>
          </p:cNvGraphicFramePr>
          <p:nvPr>
            <p:extLst>
              <p:ext uri="{D42A27DB-BD31-4B8C-83A1-F6EECF244321}">
                <p14:modId xmlns:p14="http://schemas.microsoft.com/office/powerpoint/2010/main" val="1370155424"/>
              </p:ext>
            </p:extLst>
          </p:nvPr>
        </p:nvGraphicFramePr>
        <p:xfrm>
          <a:off x="8149633" y="5021316"/>
          <a:ext cx="3959773" cy="1793908"/>
        </p:xfrm>
        <a:graphic>
          <a:graphicData uri="http://schemas.openxmlformats.org/presentationml/2006/ole">
            <mc:AlternateContent xmlns:mc="http://schemas.openxmlformats.org/markup-compatibility/2006">
              <mc:Choice xmlns:v="urn:schemas-microsoft-com:vml" Requires="v">
                <p:oleObj spid="_x0000_s3076" name="Visio" r:id="rId5" imgW="6000685" imgH="2666974" progId="Visio.Drawing.15">
                  <p:embed/>
                </p:oleObj>
              </mc:Choice>
              <mc:Fallback>
                <p:oleObj name="Visio" r:id="rId5" imgW="6000685" imgH="2666974" progId="Visio.Drawing.15">
                  <p:embed/>
                  <p:pic>
                    <p:nvPicPr>
                      <p:cNvPr id="5" name="物件 4">
                        <a:extLst>
                          <a:ext uri="{FF2B5EF4-FFF2-40B4-BE49-F238E27FC236}">
                            <a16:creationId xmlns:a16="http://schemas.microsoft.com/office/drawing/2014/main" id="{FA10A7C8-E5B6-4976-985D-968080FBE34D}"/>
                          </a:ext>
                        </a:extLst>
                      </p:cNvPr>
                      <p:cNvPicPr/>
                      <p:nvPr/>
                    </p:nvPicPr>
                    <p:blipFill>
                      <a:blip r:embed="rId6"/>
                      <a:stretch>
                        <a:fillRect/>
                      </a:stretch>
                    </p:blipFill>
                    <p:spPr>
                      <a:xfrm>
                        <a:off x="8149633" y="5021316"/>
                        <a:ext cx="3959773" cy="1793908"/>
                      </a:xfrm>
                      <a:prstGeom prst="rect">
                        <a:avLst/>
                      </a:prstGeom>
                    </p:spPr>
                  </p:pic>
                </p:oleObj>
              </mc:Fallback>
            </mc:AlternateContent>
          </a:graphicData>
        </a:graphic>
      </p:graphicFrame>
      <p:cxnSp>
        <p:nvCxnSpPr>
          <p:cNvPr id="28" name="接點: 肘形 27">
            <a:extLst>
              <a:ext uri="{FF2B5EF4-FFF2-40B4-BE49-F238E27FC236}">
                <a16:creationId xmlns:a16="http://schemas.microsoft.com/office/drawing/2014/main" id="{A20FA85F-0361-4EF5-950C-E82DE5323956}"/>
              </a:ext>
            </a:extLst>
          </p:cNvPr>
          <p:cNvCxnSpPr>
            <a:cxnSpLocks/>
            <a:stCxn id="32" idx="3"/>
            <a:endCxn id="7" idx="3"/>
          </p:cNvCxnSpPr>
          <p:nvPr/>
        </p:nvCxnSpPr>
        <p:spPr>
          <a:xfrm flipV="1">
            <a:off x="8905225" y="2421944"/>
            <a:ext cx="616075" cy="2426913"/>
          </a:xfrm>
          <a:prstGeom prst="bentConnector3">
            <a:avLst>
              <a:gd name="adj1" fmla="val 137106"/>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A0A7BE1-8EDA-4986-8D6A-F458C8F9EA2D}"/>
              </a:ext>
            </a:extLst>
          </p:cNvPr>
          <p:cNvSpPr/>
          <p:nvPr/>
        </p:nvSpPr>
        <p:spPr>
          <a:xfrm>
            <a:off x="8466284" y="4618024"/>
            <a:ext cx="438941"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75B6D3EE-C6AE-4B05-BA5A-7957AA4B3339}"/>
              </a:ext>
            </a:extLst>
          </p:cNvPr>
          <p:cNvSpPr/>
          <p:nvPr/>
        </p:nvSpPr>
        <p:spPr>
          <a:xfrm>
            <a:off x="9731783" y="4236898"/>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06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36EF-D835-8D68-D3B9-5C91ECB28BA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3E5CFF-A09C-BCC3-C4FD-6CD7751A070D}"/>
              </a:ext>
            </a:extLst>
          </p:cNvPr>
          <p:cNvGrpSpPr/>
          <p:nvPr/>
        </p:nvGrpSpPr>
        <p:grpSpPr>
          <a:xfrm>
            <a:off x="568443" y="319365"/>
            <a:ext cx="4226723" cy="461665"/>
            <a:chOff x="568442" y="319364"/>
            <a:chExt cx="4226723" cy="461666"/>
          </a:xfrm>
        </p:grpSpPr>
        <p:sp>
          <p:nvSpPr>
            <p:cNvPr id="55" name="文本框 23">
              <a:extLst>
                <a:ext uri="{FF2B5EF4-FFF2-40B4-BE49-F238E27FC236}">
                  <a16:creationId xmlns:a16="http://schemas.microsoft.com/office/drawing/2014/main" id="{34A5BAEE-D597-51C7-DF20-11718AB4E4BC}"/>
                </a:ext>
              </a:extLst>
            </p:cNvPr>
            <p:cNvSpPr txBox="1"/>
            <p:nvPr/>
          </p:nvSpPr>
          <p:spPr>
            <a:xfrm>
              <a:off x="665958" y="319364"/>
              <a:ext cx="4129207"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Signature verification (SignVer)</a:t>
              </a:r>
            </a:p>
          </p:txBody>
        </p:sp>
        <p:sp>
          <p:nvSpPr>
            <p:cNvPr id="56" name="等腰三角形 55">
              <a:extLst>
                <a:ext uri="{FF2B5EF4-FFF2-40B4-BE49-F238E27FC236}">
                  <a16:creationId xmlns:a16="http://schemas.microsoft.com/office/drawing/2014/main" id="{66B3BAB5-BD8D-2D2A-725C-443ACFB561E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2D0474F-72BB-8595-76D4-16B389F160E2}"/>
                  </a:ext>
                </a:extLst>
              </p:cNvPr>
              <p:cNvSpPr txBox="1"/>
              <p:nvPr/>
            </p:nvSpPr>
            <p:spPr>
              <a:xfrm>
                <a:off x="644670" y="742914"/>
                <a:ext cx="10851977" cy="6364243"/>
              </a:xfrm>
              <a:prstGeom prst="rect">
                <a:avLst/>
              </a:prstGeom>
              <a:noFill/>
            </p:spPr>
            <p:txBody>
              <a:bodyPr wrap="square" rtlCol="0">
                <a:spAutoFit/>
              </a:bodyPr>
              <a:lstStyle/>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Derive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𝜌</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𝑡</m:t>
                    </m:r>
                    <m:r>
                      <a:rPr lang="en-US" altLang="zh-TW" sz="2000" b="0" i="1" smtClean="0">
                        <a:latin typeface="Cambria Math" panose="02040503050406030204" pitchFamily="18" charset="0"/>
                        <a:cs typeface="Times New Roman" panose="02020603050405020304" pitchFamily="18" charset="0"/>
                      </a:rPr>
                      <m:t>1</m:t>
                    </m:r>
                  </m:oMath>
                </a14:m>
                <a:r>
                  <a:rPr lang="en-US" altLang="zh-TW" sz="2000" dirty="0">
                    <a:latin typeface="Times New Roman" panose="02020603050405020304" pitchFamily="18" charset="0"/>
                    <a:cs typeface="Times New Roman" panose="02020603050405020304" pitchFamily="18" charset="0"/>
                  </a:rPr>
                  <a:t> from the public key </a:t>
                </a:r>
                <a14:m>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p</m:t>
                    </m:r>
                    <m: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𝑧</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h</m:t>
                    </m:r>
                  </m:oMath>
                </a14:m>
                <a:r>
                  <a:rPr lang="en-US" altLang="zh-TW" sz="2000" dirty="0">
                    <a:latin typeface="Times New Roman" panose="02020603050405020304" pitchFamily="18" charset="0"/>
                    <a:cs typeface="Times New Roman" panose="02020603050405020304" pitchFamily="18" charset="0"/>
                  </a:rPr>
                  <a:t> from signature </a:t>
                </a:r>
                <a14:m>
                  <m:oMath xmlns:m="http://schemas.openxmlformats.org/officeDocument/2006/math">
                    <m:r>
                      <a:rPr lang="zh-TW" altLang="en-US" sz="2000" i="1">
                        <a:latin typeface="Cambria Math" panose="02040503050406030204" pitchFamily="18" charset="0"/>
                        <a:cs typeface="Times New Roman" panose="02020603050405020304" pitchFamily="18" charset="0"/>
                      </a:rPr>
                      <m:t>𝜎</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Regenerate the matrix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𝐴</m:t>
                    </m:r>
                  </m:oMath>
                </a14:m>
                <a:r>
                  <a:rPr lang="en-US" altLang="zh-TW" sz="2000" dirty="0">
                    <a:latin typeface="Times New Roman" panose="02020603050405020304" pitchFamily="18" charset="0"/>
                    <a:cs typeface="Times New Roman" panose="02020603050405020304" pitchFamily="18" charset="0"/>
                  </a:rPr>
                  <a:t>  using the seed </a:t>
                </a:r>
                <a:r>
                  <a:rPr lang="zh-TW" altLang="en-US" sz="2000" dirty="0">
                    <a:latin typeface="Times New Roman" panose="02020603050405020304" pitchFamily="18" charset="0"/>
                    <a:cs typeface="Times New Roman" panose="02020603050405020304" pitchFamily="18" charset="0"/>
                  </a:rPr>
                  <a:t>𝜌</a:t>
                </a:r>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𝑡𝑟</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𝑝𝑘</m:t>
                    </m:r>
                    <m:r>
                      <a:rPr lang="en-US" altLang="zh-TW" sz="2000" i="1">
                        <a:latin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message digest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𝐻</m:t>
                    </m:r>
                    <m:r>
                      <m:rPr>
                        <m:nor/>
                      </m:rPr>
                      <a:rPr lang="en-US" altLang="zh-TW" sz="2000" b="0" i="0" smtClean="0">
                        <a:latin typeface="Cambria Math" panose="02040503050406030204" pitchFamily="18" charset="0"/>
                        <a:cs typeface="Times New Roman" panose="02020603050405020304" pitchFamily="18" charset="0"/>
                      </a:rPr>
                      <m:t>(</m:t>
                    </m:r>
                    <m:r>
                      <m:rPr>
                        <m:nor/>
                      </m:rPr>
                      <a:rPr lang="en-US" altLang="zh-TW" sz="2000" b="0" i="1" smtClean="0">
                        <a:latin typeface="Cambria Math" panose="02040503050406030204" pitchFamily="18" charset="0"/>
                        <a:cs typeface="Times New Roman" panose="02020603050405020304" pitchFamily="18" charset="0"/>
                      </a:rPr>
                      <m:t>tr</m:t>
                    </m:r>
                    <m:r>
                      <m:rPr>
                        <m:nor/>
                      </m:rPr>
                      <a:rPr lang="en-US" altLang="zh-TW" sz="2000" b="0" i="1" smtClean="0">
                        <a:latin typeface="Cambria Math" panose="02040503050406030204" pitchFamily="18" charset="0"/>
                        <a:cs typeface="Times New Roman" panose="02020603050405020304" pitchFamily="18" charset="0"/>
                      </a:rPr>
                      <m:t>\\</m:t>
                    </m:r>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𝑀</m:t>
                        </m:r>
                      </m:e>
                      <m:sup>
                        <m:r>
                          <a:rPr lang="en-US" altLang="zh-TW" sz="2000" b="0" i="1" smtClean="0">
                            <a:latin typeface="Cambria Math" panose="02040503050406030204" pitchFamily="18" charset="0"/>
                            <a:cs typeface="Times New Roman" panose="02020603050405020304" pitchFamily="18" charset="0"/>
                          </a:rPr>
                          <m:t>′</m:t>
                        </m:r>
                      </m:sup>
                    </m:sSup>
                    <m:r>
                      <m:rPr>
                        <m:nor/>
                      </m:rPr>
                      <a:rPr lang="en-US" altLang="zh-TW" sz="2000" b="0" i="0" dirty="0" smtClean="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Apply </a:t>
                </a:r>
                <a:r>
                  <a:rPr lang="en-US" altLang="zh-TW" sz="2000" dirty="0" err="1">
                    <a:latin typeface="Times New Roman" panose="02020603050405020304" pitchFamily="18" charset="0"/>
                    <a:cs typeface="Times New Roman" panose="02020603050405020304" pitchFamily="18" charset="0"/>
                  </a:rPr>
                  <a:t>SampleInBall</a:t>
                </a:r>
                <a:r>
                  <a:rPr lang="en-US" altLang="zh-TW" sz="2000" dirty="0">
                    <a:latin typeface="Times New Roman" panose="02020603050405020304" pitchFamily="18" charset="0"/>
                    <a:cs typeface="Times New Roman" panose="02020603050405020304" pitchFamily="18" charset="0"/>
                  </a:rPr>
                  <a:t> to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to generate the challenge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𝑐</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𝑎𝑝𝑝𝑟𝑜𝑥</m:t>
                        </m:r>
                      </m:sub>
                      <m:sup>
                        <m:r>
                          <a:rPr lang="en-US" altLang="zh-TW" sz="2000" b="0" i="1" smtClean="0">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𝐴</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𝑧</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𝑐</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𝑑</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Reconstruct </a:t>
                </a:r>
                <a14:m>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𝑤</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m:t>
                        </m:r>
                      </m:sup>
                    </m:sSubSup>
                  </m:oMath>
                </a14:m>
                <a:r>
                  <a:rPr lang="en-US" altLang="zh-TW" sz="2000" dirty="0">
                    <a:latin typeface="Times New Roman" panose="02020603050405020304" pitchFamily="18" charset="0"/>
                    <a:cs typeface="Times New Roman" panose="02020603050405020304" pitchFamily="18" charset="0"/>
                  </a:rPr>
                  <a:t> using the </a:t>
                </a:r>
                <a14:m>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𝑎𝑝𝑝𝑟𝑜𝑥</m:t>
                        </m:r>
                      </m:sub>
                      <m:sup>
                        <m:r>
                          <a:rPr lang="en-US" altLang="zh-TW" sz="2000" i="1">
                            <a:latin typeface="Cambria Math" panose="02040503050406030204" pitchFamily="18" charset="0"/>
                            <a:cs typeface="Times New Roman" panose="02020603050405020304" pitchFamily="18" charset="0"/>
                          </a:rPr>
                          <m:t>′</m:t>
                        </m:r>
                      </m:sup>
                    </m:sSub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𝑈𝑠𝑒</m:t>
                    </m:r>
                    <m:r>
                      <a:rPr lang="en-US" altLang="zh-TW" sz="2000" i="1">
                        <a:latin typeface="Cambria Math" panose="02040503050406030204" pitchFamily="18" charset="0"/>
                        <a:cs typeface="Times New Roman" panose="02020603050405020304" pitchFamily="18" charset="0"/>
                      </a:rPr>
                      <m:t>𝐻𝑖𝑛𝑡</m:t>
                    </m:r>
                  </m:oMath>
                </a14:m>
                <a:r>
                  <a:rPr lang="en-US" altLang="zh-TW" sz="2000" dirty="0">
                    <a:latin typeface="Times New Roman" panose="02020603050405020304" pitchFamily="18" charset="0"/>
                    <a:cs typeface="Times New Roman" panose="02020603050405020304" pitchFamily="18" charset="0"/>
                  </a:rPr>
                  <a:t> function</a:t>
                </a: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Compute </a:t>
                </a:r>
                <a14:m>
                  <m:oMath xmlns:m="http://schemas.openxmlformats.org/officeDocument/2006/math">
                    <m:sSup>
                      <m:sSupPr>
                        <m:ctrlPr>
                          <a:rPr lang="en-US" altLang="zh-TW" sz="2000" i="1" smtClean="0">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b="0" i="1" smtClean="0">
                            <a:latin typeface="Cambria Math" panose="02040503050406030204" pitchFamily="18" charset="0"/>
                            <a:cs typeface="Times New Roman" panose="02020603050405020304" pitchFamily="18" charset="0"/>
                          </a:rPr>
                          <m:t>′</m:t>
                        </m:r>
                      </m:sup>
                    </m:sSup>
                    <m:r>
                      <a:rPr lang="en-US" altLang="zh-TW" sz="2000"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𝐻</m:t>
                    </m:r>
                    <m:r>
                      <m:rPr>
                        <m:nor/>
                      </m:rPr>
                      <a:rPr lang="en-US" altLang="zh-TW" sz="2000">
                        <a:latin typeface="Cambria Math" panose="02040503050406030204" pitchFamily="18" charset="0"/>
                        <a:cs typeface="Times New Roman" panose="02020603050405020304" pitchFamily="18" charset="0"/>
                      </a:rPr>
                      <m:t>(</m:t>
                    </m:r>
                    <m:r>
                      <a:rPr lang="el-GR" altLang="zh-TW" sz="2000" i="1">
                        <a:latin typeface="Cambria Math" panose="02040503050406030204" pitchFamily="18" charset="0"/>
                        <a:ea typeface="Cambria Math" panose="02040503050406030204" pitchFamily="18" charset="0"/>
                        <a:cs typeface="Times New Roman" panose="02020603050405020304" pitchFamily="18" charset="0"/>
                      </a:rPr>
                      <m:t>𝜇</m:t>
                    </m:r>
                    <m:r>
                      <m:rPr>
                        <m:nor/>
                      </m:rP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𝑤</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m:t>
                        </m:r>
                      </m:sup>
                    </m:sSubSup>
                    <m:r>
                      <m:rPr>
                        <m:nor/>
                      </m:rPr>
                      <a:rPr lang="en-US" altLang="zh-TW" sz="2000" dirty="0">
                        <a:latin typeface="Times New Roman" panose="02020603050405020304" pitchFamily="18" charset="0"/>
                        <a:cs typeface="Times New Roman" panose="020206030504050203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TW" sz="2000" dirty="0">
                    <a:latin typeface="Times New Roman" panose="02020603050405020304" pitchFamily="18" charset="0"/>
                    <a:cs typeface="Times New Roman" panose="02020603050405020304" pitchFamily="18" charset="0"/>
                  </a:rPr>
                  <a:t>the re-derived challenge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matches the original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𝑐</m:t>
                        </m:r>
                      </m:e>
                    </m:acc>
                  </m:oMath>
                </a14:m>
                <a:r>
                  <a:rPr lang="en-US" altLang="zh-TW" sz="2000" dirty="0">
                    <a:latin typeface="Times New Roman" panose="02020603050405020304" pitchFamily="18" charset="0"/>
                    <a:cs typeface="Times New Roman" panose="02020603050405020304" pitchFamily="18" charset="0"/>
                  </a:rPr>
                  <a:t>, then the signature is valid</a:t>
                </a:r>
              </a:p>
              <a:p>
                <a:pPr marL="457200" indent="-457200">
                  <a:lnSpc>
                    <a:spcPct val="200000"/>
                  </a:lnSpc>
                  <a:buFont typeface="+mj-lt"/>
                  <a:buAutoNum type="arabicPeriod"/>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2D0474F-72BB-8595-76D4-16B389F160E2}"/>
                  </a:ext>
                </a:extLst>
              </p:cNvPr>
              <p:cNvSpPr txBox="1">
                <a:spLocks noRot="1" noChangeAspect="1" noMove="1" noResize="1" noEditPoints="1" noAdjustHandles="1" noChangeArrowheads="1" noChangeShapeType="1" noTextEdit="1"/>
              </p:cNvSpPr>
              <p:nvPr/>
            </p:nvSpPr>
            <p:spPr>
              <a:xfrm>
                <a:off x="644670" y="742914"/>
                <a:ext cx="10851977" cy="6364243"/>
              </a:xfrm>
              <a:prstGeom prst="rect">
                <a:avLst/>
              </a:prstGeom>
              <a:blipFill>
                <a:blip r:embed="rId4"/>
                <a:stretch>
                  <a:fillRect l="-50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C01734D6-DD7F-9CFA-F31D-BEBA0B0B908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graphicFrame>
        <p:nvGraphicFramePr>
          <p:cNvPr id="14" name="物件 13">
            <a:extLst>
              <a:ext uri="{FF2B5EF4-FFF2-40B4-BE49-F238E27FC236}">
                <a16:creationId xmlns:a16="http://schemas.microsoft.com/office/drawing/2014/main" id="{FDA5FE6E-35CA-0E1A-C4D6-627396314B09}"/>
              </a:ext>
            </a:extLst>
          </p:cNvPr>
          <p:cNvGraphicFramePr>
            <a:graphicFrameLocks noChangeAspect="1"/>
          </p:cNvGraphicFramePr>
          <p:nvPr>
            <p:extLst>
              <p:ext uri="{D42A27DB-BD31-4B8C-83A1-F6EECF244321}">
                <p14:modId xmlns:p14="http://schemas.microsoft.com/office/powerpoint/2010/main" val="3950456866"/>
              </p:ext>
            </p:extLst>
          </p:nvPr>
        </p:nvGraphicFramePr>
        <p:xfrm>
          <a:off x="8264855" y="781030"/>
          <a:ext cx="3684610" cy="1999292"/>
        </p:xfrm>
        <a:graphic>
          <a:graphicData uri="http://schemas.openxmlformats.org/presentationml/2006/ole">
            <mc:AlternateContent xmlns:mc="http://schemas.openxmlformats.org/markup-compatibility/2006">
              <mc:Choice xmlns:v="urn:schemas-microsoft-com:vml" Requires="v">
                <p:oleObj spid="_x0000_s4100" name="Visio" r:id="rId5" imgW="5009940" imgH="2666974" progId="Visio.Drawing.15">
                  <p:embed/>
                </p:oleObj>
              </mc:Choice>
              <mc:Fallback>
                <p:oleObj name="Visio" r:id="rId5" imgW="5009940" imgH="2666974" progId="Visio.Drawing.15">
                  <p:embed/>
                  <p:pic>
                    <p:nvPicPr>
                      <p:cNvPr id="6" name="物件 5">
                        <a:extLst>
                          <a:ext uri="{FF2B5EF4-FFF2-40B4-BE49-F238E27FC236}">
                            <a16:creationId xmlns:a16="http://schemas.microsoft.com/office/drawing/2014/main" id="{AEB24826-4D6E-49FB-B296-EF08DFD130F2}"/>
                          </a:ext>
                        </a:extLst>
                      </p:cNvPr>
                      <p:cNvPicPr/>
                      <p:nvPr/>
                    </p:nvPicPr>
                    <p:blipFill>
                      <a:blip r:embed="rId6"/>
                      <a:stretch>
                        <a:fillRect/>
                      </a:stretch>
                    </p:blipFill>
                    <p:spPr>
                      <a:xfrm>
                        <a:off x="8264855" y="781030"/>
                        <a:ext cx="3684610" cy="1999292"/>
                      </a:xfrm>
                      <a:prstGeom prst="rect">
                        <a:avLst/>
                      </a:prstGeom>
                    </p:spPr>
                  </p:pic>
                </p:oleObj>
              </mc:Fallback>
            </mc:AlternateContent>
          </a:graphicData>
        </a:graphic>
      </p:graphicFrame>
    </p:spTree>
    <p:extLst>
      <p:ext uri="{BB962C8B-B14F-4D97-AF65-F5344CB8AC3E}">
        <p14:creationId xmlns:p14="http://schemas.microsoft.com/office/powerpoint/2010/main" val="35554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Related Work</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1" name="文字方塊 10">
            <a:extLst>
              <a:ext uri="{FF2B5EF4-FFF2-40B4-BE49-F238E27FC236}">
                <a16:creationId xmlns:a16="http://schemas.microsoft.com/office/drawing/2014/main" id="{81117B6D-0D73-929E-7E5A-7FFF7606BE85}"/>
              </a:ext>
            </a:extLst>
          </p:cNvPr>
          <p:cNvSpPr txBox="1"/>
          <p:nvPr/>
        </p:nvSpPr>
        <p:spPr>
          <a:xfrm>
            <a:off x="6287541" y="3638099"/>
            <a:ext cx="3638657" cy="1200329"/>
          </a:xfrm>
          <a:prstGeom prst="rect">
            <a:avLst/>
          </a:prstGeom>
          <a:noFill/>
        </p:spPr>
        <p:txBody>
          <a:bodyPr wrap="square" rtlCol="0">
            <a:spAutoFit/>
          </a:bodyPr>
          <a:lstStyle/>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AXI-4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SHA-3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Modular Reduction structure</a:t>
            </a:r>
          </a:p>
          <a:p>
            <a:pPr marL="285750" indent="-285750">
              <a:buClr>
                <a:schemeClr val="bg2">
                  <a:lumMod val="50000"/>
                </a:schemeClr>
              </a:buClr>
              <a:buSzPct val="75000"/>
              <a:buFont typeface="Wingdings" panose="05000000000000000000" pitchFamily="2" charset="2"/>
              <a:buChar char="l"/>
            </a:pPr>
            <a:r>
              <a:rPr lang="en-US" altLang="zh-TW" dirty="0">
                <a:solidFill>
                  <a:schemeClr val="bg2">
                    <a:lumMod val="50000"/>
                  </a:schemeClr>
                </a:solidFill>
                <a:latin typeface="Times New Roman" panose="02020603050405020304" pitchFamily="18" charset="0"/>
                <a:cs typeface="Times New Roman" panose="02020603050405020304" pitchFamily="18" charset="0"/>
              </a:rPr>
              <a:t>NTT</a:t>
            </a:r>
            <a:r>
              <a:rPr lang="zh-TW" altLang="en-US" dirty="0">
                <a:solidFill>
                  <a:schemeClr val="bg2">
                    <a:lumMod val="50000"/>
                  </a:schemeClr>
                </a:solidFill>
                <a:latin typeface="Times New Roman" panose="02020603050405020304" pitchFamily="18" charset="0"/>
                <a:cs typeface="Times New Roman" panose="02020603050405020304" pitchFamily="18" charset="0"/>
              </a:rPr>
              <a:t> </a:t>
            </a:r>
            <a:r>
              <a:rPr lang="en-US" altLang="zh-TW" dirty="0">
                <a:solidFill>
                  <a:schemeClr val="bg2">
                    <a:lumMod val="50000"/>
                  </a:schemeClr>
                </a:solidFill>
                <a:latin typeface="Times New Roman" panose="02020603050405020304" pitchFamily="18" charset="0"/>
                <a:cs typeface="Times New Roman" panose="02020603050405020304" pitchFamily="18" charset="0"/>
              </a:rPr>
              <a:t>structure</a:t>
            </a:r>
          </a:p>
        </p:txBody>
      </p:sp>
    </p:spTree>
    <p:extLst>
      <p:ext uri="{BB962C8B-B14F-4D97-AF65-F5344CB8AC3E}">
        <p14:creationId xmlns:p14="http://schemas.microsoft.com/office/powerpoint/2010/main" val="66518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17541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08101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Interface</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568442" y="1255702"/>
            <a:ext cx="5527558" cy="4191981"/>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AXI4-Lite : Sends control commands</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 AXI4-Stream Input (Dual Channels)</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s_axis_a</a:t>
            </a:r>
            <a:r>
              <a:rPr lang="en-US" altLang="zh-TW" sz="2000" dirty="0">
                <a:latin typeface="Times New Roman" panose="02020603050405020304" pitchFamily="18" charset="0"/>
                <a:cs typeface="Times New Roman" panose="02020603050405020304" pitchFamily="18" charset="0"/>
              </a:rPr>
              <a:t> : Feeds data to Keccak core for hashing</a:t>
            </a:r>
          </a:p>
          <a:p>
            <a:pPr marL="800100" lvl="1" indent="-342900">
              <a:lnSpc>
                <a:spcPct val="150000"/>
              </a:lnSpc>
              <a:buFont typeface="Arial" panose="020B0604020202020204" pitchFamily="34" charset="0"/>
              <a:buChar char="•"/>
            </a:pPr>
            <a:r>
              <a:rPr lang="en-US" altLang="zh-TW" sz="2000" dirty="0" err="1">
                <a:latin typeface="Times New Roman" panose="02020603050405020304" pitchFamily="18" charset="0"/>
                <a:cs typeface="Times New Roman" panose="02020603050405020304" pitchFamily="18" charset="0"/>
              </a:rPr>
              <a:t>s_axis_b</a:t>
            </a:r>
            <a:r>
              <a:rPr lang="en-US" altLang="zh-TW" sz="2000" dirty="0">
                <a:latin typeface="Times New Roman" panose="02020603050405020304" pitchFamily="18" charset="0"/>
                <a:cs typeface="Times New Roman" panose="02020603050405020304" pitchFamily="18" charset="0"/>
              </a:rPr>
              <a:t> : Provides computation data</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AXI4-Stream Output : Streams out public keys, private keys, signatures, and verification results</a:t>
            </a:r>
          </a:p>
          <a:p>
            <a:pPr marL="342900" indent="-342900">
              <a:lnSpc>
                <a:spcPct val="15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150000"/>
              </a:lnSpc>
              <a:buFont typeface="Wingdings" panose="05000000000000000000" pitchFamily="2" charset="2"/>
              <a:buChar char="ü"/>
            </a:pP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B97317FB-7DB2-4889-F544-11CB1ACD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22" y="378978"/>
            <a:ext cx="5974575" cy="5984876"/>
          </a:xfrm>
          <a:prstGeom prst="rect">
            <a:avLst/>
          </a:prstGeom>
        </p:spPr>
      </p:pic>
    </p:spTree>
    <p:extLst>
      <p:ext uri="{BB962C8B-B14F-4D97-AF65-F5344CB8AC3E}">
        <p14:creationId xmlns:p14="http://schemas.microsoft.com/office/powerpoint/2010/main" val="208260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0916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3555514" cy="461665"/>
            <a:chOff x="568442" y="319364"/>
            <a:chExt cx="3555514"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3457998"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Security Strength</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1597636182"/>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18" name="矩形 17">
            <a:extLst>
              <a:ext uri="{FF2B5EF4-FFF2-40B4-BE49-F238E27FC236}">
                <a16:creationId xmlns:a16="http://schemas.microsoft.com/office/drawing/2014/main" id="{755D1574-3FFE-4314-AB34-0B2997EE69D5}"/>
              </a:ext>
            </a:extLst>
          </p:cNvPr>
          <p:cNvSpPr/>
          <p:nvPr/>
        </p:nvSpPr>
        <p:spPr>
          <a:xfrm>
            <a:off x="2789498" y="5382227"/>
            <a:ext cx="1365813" cy="827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667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2935152" cy="461665"/>
            <a:chOff x="568442" y="319364"/>
            <a:chExt cx="2935152"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283763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5451849" y="4276140"/>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4277365521"/>
              </p:ext>
            </p:extLst>
          </p:nvPr>
        </p:nvGraphicFramePr>
        <p:xfrm>
          <a:off x="6030632" y="3571240"/>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03578">
                  <a:extLst>
                    <a:ext uri="{9D8B030D-6E8A-4147-A177-3AD203B41FA5}">
                      <a16:colId xmlns:a16="http://schemas.microsoft.com/office/drawing/2014/main" val="328125927"/>
                    </a:ext>
                  </a:extLst>
                </a:gridCol>
                <a:gridCol w="643562">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580949" y="717612"/>
            <a:ext cx="9660967" cy="2554545"/>
          </a:xfrm>
          <a:prstGeom prst="rect">
            <a:avLst/>
          </a:prstGeom>
          <a:noFill/>
        </p:spPr>
        <p:txBody>
          <a:bodyPr wrap="square">
            <a:spAutoFit/>
          </a:bodyPr>
          <a:lstStyle/>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M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b </a:t>
            </a:r>
            <a:r>
              <a:rPr lang="en-US" altLang="zh-TW" sz="2000" dirty="0">
                <a:latin typeface="Times New Roman" panose="02020603050405020304" pitchFamily="18" charset="0"/>
                <a:cs typeface="Times New Roman" panose="02020603050405020304" pitchFamily="18" charset="0"/>
              </a:rPr>
              <a:t>: Total number of bits in the Keccak state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w</a:t>
            </a:r>
            <a:r>
              <a:rPr lang="en-US" altLang="zh-TW" sz="2000" dirty="0">
                <a:latin typeface="Times New Roman" panose="02020603050405020304" pitchFamily="18" charset="0"/>
                <a:cs typeface="Times New Roman" panose="02020603050405020304" pitchFamily="18" charset="0"/>
              </a:rPr>
              <a:t> : Lane width (bit-width of each lane)  </a:t>
            </a:r>
          </a:p>
          <a:p>
            <a:pPr marL="342900" indent="-342900">
              <a:buFont typeface="Wingdings" panose="05000000000000000000" pitchFamily="2" charset="2"/>
              <a:buChar char="ü"/>
            </a:pPr>
            <a:r>
              <a:rPr lang="en-US" altLang="zh-TW" sz="2000" i="1" dirty="0">
                <a:latin typeface="Times New Roman" panose="02020603050405020304" pitchFamily="18" charset="0"/>
                <a:cs typeface="Times New Roman" panose="02020603050405020304" pitchFamily="18" charset="0"/>
              </a:rPr>
              <a:t>l</a:t>
            </a:r>
            <a:r>
              <a:rPr lang="en-US" altLang="zh-TW" sz="2000" dirty="0">
                <a:latin typeface="Times New Roman" panose="02020603050405020304" pitchFamily="18" charset="0"/>
                <a:cs typeface="Times New Roman" panose="02020603050405020304" pitchFamily="18" charset="0"/>
              </a:rPr>
              <a:t>   : Determines the number of permutation rounds</a:t>
            </a: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
        <p:nvSpPr>
          <p:cNvPr id="25" name="矩形 24">
            <a:extLst>
              <a:ext uri="{FF2B5EF4-FFF2-40B4-BE49-F238E27FC236}">
                <a16:creationId xmlns:a16="http://schemas.microsoft.com/office/drawing/2014/main" id="{D9127062-4942-4608-B50E-6B1C0B271F07}"/>
              </a:ext>
            </a:extLst>
          </p:cNvPr>
          <p:cNvSpPr/>
          <p:nvPr/>
        </p:nvSpPr>
        <p:spPr>
          <a:xfrm>
            <a:off x="10357628" y="3566501"/>
            <a:ext cx="633403" cy="579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EFF3605B-3403-4BEF-86D2-62D1EE493D1B}"/>
              </a:ext>
            </a:extLst>
          </p:cNvPr>
          <p:cNvSpPr/>
          <p:nvPr/>
        </p:nvSpPr>
        <p:spPr>
          <a:xfrm>
            <a:off x="609344" y="3541846"/>
            <a:ext cx="5025237" cy="1938992"/>
          </a:xfrm>
          <a:prstGeom prst="rect">
            <a:avLst/>
          </a:prstGeom>
          <a:ln>
            <a:solidFill>
              <a:schemeClr val="tx1">
                <a:lumMod val="95000"/>
                <a:lumOff val="5000"/>
              </a:schemeClr>
            </a:solidFill>
          </a:ln>
        </p:spPr>
        <p:txBody>
          <a:bodyPr wrap="square">
            <a:spAutoFit/>
          </a:bodyPr>
          <a:lstStyle/>
          <a:p>
            <a:r>
              <a:rPr lang="en-US" altLang="zh-TW" sz="2000" dirty="0">
                <a:latin typeface="Times New Roman" panose="02020603050405020304" pitchFamily="18" charset="0"/>
                <a:cs typeface="Times New Roman" panose="02020603050405020304" pitchFamily="18" charset="0"/>
              </a:rPr>
              <a:t>SHA3-224(M) = Keccak[448](M || 01, 224)</a:t>
            </a:r>
          </a:p>
          <a:p>
            <a:r>
              <a:rPr lang="en-US" altLang="zh-TW" sz="2000" dirty="0">
                <a:latin typeface="Times New Roman" panose="02020603050405020304" pitchFamily="18" charset="0"/>
                <a:cs typeface="Times New Roman" panose="02020603050405020304" pitchFamily="18" charset="0"/>
              </a:rPr>
              <a:t>SHA3-256(M) = Keccak[512](M || 01, 256)</a:t>
            </a:r>
          </a:p>
          <a:p>
            <a:r>
              <a:rPr lang="en-US" altLang="zh-TW" sz="2000" dirty="0">
                <a:latin typeface="Times New Roman" panose="02020603050405020304" pitchFamily="18" charset="0"/>
                <a:cs typeface="Times New Roman" panose="02020603050405020304" pitchFamily="18" charset="0"/>
              </a:rPr>
              <a:t>SHA3-384(M) = Keccak[768](M || 01, 384)</a:t>
            </a:r>
          </a:p>
          <a:p>
            <a:r>
              <a:rPr lang="en-US" altLang="zh-TW" sz="2000" dirty="0">
                <a:latin typeface="Times New Roman" panose="02020603050405020304" pitchFamily="18" charset="0"/>
                <a:cs typeface="Times New Roman" panose="02020603050405020304" pitchFamily="18" charset="0"/>
              </a:rPr>
              <a:t>SHA3-512(M) = Keccak[1024](M || 01, 512)</a:t>
            </a:r>
          </a:p>
          <a:p>
            <a:r>
              <a:rPr lang="en-US" altLang="zh-TW" sz="2000" dirty="0">
                <a:latin typeface="Times New Roman" panose="02020603050405020304" pitchFamily="18" charset="0"/>
                <a:cs typeface="Times New Roman" panose="02020603050405020304" pitchFamily="18" charset="0"/>
              </a:rPr>
              <a:t>SHAKE128(M, d) = Keccak[256](M || 1111, d)</a:t>
            </a:r>
          </a:p>
          <a:p>
            <a:r>
              <a:rPr lang="en-US" altLang="zh-TW" sz="2000" dirty="0">
                <a:latin typeface="Times New Roman" panose="02020603050405020304" pitchFamily="18" charset="0"/>
                <a:cs typeface="Times New Roman" panose="02020603050405020304" pitchFamily="18" charset="0"/>
              </a:rPr>
              <a:t>SHAKE256(M, d) = Keccak[512](M || 1111, d)</a:t>
            </a:r>
          </a:p>
        </p:txBody>
      </p:sp>
    </p:spTree>
    <p:extLst>
      <p:ext uri="{BB962C8B-B14F-4D97-AF65-F5344CB8AC3E}">
        <p14:creationId xmlns:p14="http://schemas.microsoft.com/office/powerpoint/2010/main" val="31863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1"/>
            </p:custDataLst>
          </p:nvPr>
        </p:nvGrpSpPr>
        <p:grpSpPr>
          <a:xfrm>
            <a:off x="6318175" y="1236180"/>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199749" y="1282495"/>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p>
        </p:txBody>
      </p:sp>
      <p:grpSp>
        <p:nvGrpSpPr>
          <p:cNvPr id="25" name="PA_组合 24"/>
          <p:cNvGrpSpPr/>
          <p:nvPr>
            <p:custDataLst>
              <p:tags r:id="rId2"/>
            </p:custDataLst>
          </p:nvPr>
        </p:nvGrpSpPr>
        <p:grpSpPr>
          <a:xfrm>
            <a:off x="6318175" y="2107408"/>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199749" y="2209712"/>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Related Work</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3"/>
            </p:custDataLst>
          </p:nvPr>
        </p:nvGrpSpPr>
        <p:grpSpPr>
          <a:xfrm>
            <a:off x="6318175" y="2978636"/>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199749" y="2999790"/>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4"/>
            </p:custDataLst>
          </p:nvPr>
        </p:nvGrpSpPr>
        <p:grpSpPr>
          <a:xfrm>
            <a:off x="6318175" y="3849864"/>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199749" y="3937133"/>
            <a:ext cx="5087584"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Implementation &amp; Simulation</a:t>
            </a:r>
          </a:p>
          <a:p>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grpSp>
        <p:nvGrpSpPr>
          <p:cNvPr id="38" name="PA_组合 27">
            <a:extLst>
              <a:ext uri="{FF2B5EF4-FFF2-40B4-BE49-F238E27FC236}">
                <a16:creationId xmlns:a16="http://schemas.microsoft.com/office/drawing/2014/main" id="{AD11401E-EF40-41B0-8F2D-B42B728BF51D}"/>
              </a:ext>
            </a:extLst>
          </p:cNvPr>
          <p:cNvGrpSpPr/>
          <p:nvPr>
            <p:custDataLst>
              <p:tags r:id="rId5"/>
            </p:custDataLst>
          </p:nvPr>
        </p:nvGrpSpPr>
        <p:grpSpPr>
          <a:xfrm>
            <a:off x="6318177" y="364952"/>
            <a:ext cx="727831" cy="727831"/>
            <a:chOff x="7010404" y="3759173"/>
            <a:chExt cx="727831" cy="727831"/>
          </a:xfrm>
        </p:grpSpPr>
        <p:sp>
          <p:nvSpPr>
            <p:cNvPr id="39" name="椭圆 1">
              <a:extLst>
                <a:ext uri="{FF2B5EF4-FFF2-40B4-BE49-F238E27FC236}">
                  <a16:creationId xmlns:a16="http://schemas.microsoft.com/office/drawing/2014/main" id="{F5225941-9CFC-44BD-B40C-15C6BCBFB2F8}"/>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40" name="TextBox 32">
              <a:extLst>
                <a:ext uri="{FF2B5EF4-FFF2-40B4-BE49-F238E27FC236}">
                  <a16:creationId xmlns:a16="http://schemas.microsoft.com/office/drawing/2014/main" id="{A89A5FD5-4C4C-4AC5-94C2-92905E161F60}"/>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1" name="TextBox 76">
            <a:extLst>
              <a:ext uri="{FF2B5EF4-FFF2-40B4-BE49-F238E27FC236}">
                <a16:creationId xmlns:a16="http://schemas.microsoft.com/office/drawing/2014/main" id="{E48E2096-9481-4601-A405-FA519104DC7A}"/>
              </a:ext>
            </a:extLst>
          </p:cNvPr>
          <p:cNvSpPr txBox="1"/>
          <p:nvPr/>
        </p:nvSpPr>
        <p:spPr>
          <a:xfrm>
            <a:off x="7199749" y="436479"/>
            <a:ext cx="3922742"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4" name="PA_组合 24">
            <a:extLst>
              <a:ext uri="{FF2B5EF4-FFF2-40B4-BE49-F238E27FC236}">
                <a16:creationId xmlns:a16="http://schemas.microsoft.com/office/drawing/2014/main" id="{685CF479-CC56-C656-86BF-5FF6C478281F}"/>
              </a:ext>
            </a:extLst>
          </p:cNvPr>
          <p:cNvGrpSpPr/>
          <p:nvPr>
            <p:custDataLst>
              <p:tags r:id="rId6"/>
            </p:custDataLst>
          </p:nvPr>
        </p:nvGrpSpPr>
        <p:grpSpPr>
          <a:xfrm>
            <a:off x="6318173" y="4721092"/>
            <a:ext cx="727831" cy="727831"/>
            <a:chOff x="7010404" y="4992206"/>
            <a:chExt cx="727831" cy="727831"/>
          </a:xfrm>
        </p:grpSpPr>
        <p:sp>
          <p:nvSpPr>
            <p:cNvPr id="5" name="椭圆 1">
              <a:extLst>
                <a:ext uri="{FF2B5EF4-FFF2-40B4-BE49-F238E27FC236}">
                  <a16:creationId xmlns:a16="http://schemas.microsoft.com/office/drawing/2014/main" id="{4F2D6088-CCB4-D39A-A298-BAA7AF8023F6}"/>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6" name="TextBox 32">
              <a:extLst>
                <a:ext uri="{FF2B5EF4-FFF2-40B4-BE49-F238E27FC236}">
                  <a16:creationId xmlns:a16="http://schemas.microsoft.com/office/drawing/2014/main" id="{AD3F3789-3BD6-3227-9B38-1779FF2C7FB2}"/>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7" name="PA_组合 24">
            <a:extLst>
              <a:ext uri="{FF2B5EF4-FFF2-40B4-BE49-F238E27FC236}">
                <a16:creationId xmlns:a16="http://schemas.microsoft.com/office/drawing/2014/main" id="{8079DDBC-9306-FB59-4D10-8D94C55DEA04}"/>
              </a:ext>
            </a:extLst>
          </p:cNvPr>
          <p:cNvGrpSpPr/>
          <p:nvPr>
            <p:custDataLst>
              <p:tags r:id="rId7"/>
            </p:custDataLst>
          </p:nvPr>
        </p:nvGrpSpPr>
        <p:grpSpPr>
          <a:xfrm>
            <a:off x="6318173" y="5592320"/>
            <a:ext cx="727831" cy="727831"/>
            <a:chOff x="7010404" y="4992206"/>
            <a:chExt cx="727831" cy="727831"/>
          </a:xfrm>
        </p:grpSpPr>
        <p:sp>
          <p:nvSpPr>
            <p:cNvPr id="8" name="椭圆 1">
              <a:extLst>
                <a:ext uri="{FF2B5EF4-FFF2-40B4-BE49-F238E27FC236}">
                  <a16:creationId xmlns:a16="http://schemas.microsoft.com/office/drawing/2014/main" id="{04751479-A888-1C98-FEE5-082741F88FB1}"/>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a:extLst>
                <a:ext uri="{FF2B5EF4-FFF2-40B4-BE49-F238E27FC236}">
                  <a16:creationId xmlns:a16="http://schemas.microsoft.com/office/drawing/2014/main" id="{25E80A3E-B15D-1010-5928-0949242A6D9D}"/>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07</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0" name="TextBox 76">
            <a:extLst>
              <a:ext uri="{FF2B5EF4-FFF2-40B4-BE49-F238E27FC236}">
                <a16:creationId xmlns:a16="http://schemas.microsoft.com/office/drawing/2014/main" id="{D916FD63-A45B-DBE3-F68F-75EB0A7B3E64}"/>
              </a:ext>
            </a:extLst>
          </p:cNvPr>
          <p:cNvSpPr txBox="1"/>
          <p:nvPr/>
        </p:nvSpPr>
        <p:spPr>
          <a:xfrm>
            <a:off x="7199749" y="4790676"/>
            <a:ext cx="5554226" cy="954107"/>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Conclusion &amp; Future Work</a:t>
            </a:r>
          </a:p>
          <a:p>
            <a:endPar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TextBox 76">
            <a:extLst>
              <a:ext uri="{FF2B5EF4-FFF2-40B4-BE49-F238E27FC236}">
                <a16:creationId xmlns:a16="http://schemas.microsoft.com/office/drawing/2014/main" id="{8E615FC3-2ACC-D0B4-BFFE-8630893E7BD0}"/>
              </a:ext>
            </a:extLst>
          </p:cNvPr>
          <p:cNvSpPr txBox="1"/>
          <p:nvPr/>
        </p:nvSpPr>
        <p:spPr>
          <a:xfrm>
            <a:off x="7199749" y="5637607"/>
            <a:ext cx="5554226"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2420588" cy="461665"/>
            <a:chOff x="568442" y="319364"/>
            <a:chExt cx="2420588"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2323072"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544520" y="620065"/>
            <a:ext cx="8990850" cy="307629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 Capacity, determines the security level, typically twice the output length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𝑑</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 Rate, equals the state size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𝑏</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minus the capacity </a:t>
            </a:r>
            <a:r>
              <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𝑐</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defines input/output throughput</a:t>
            </a: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3"/>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974290" y="3242328"/>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5"/>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5"/>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6"/>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68" name="文字方塊 67">
            <a:extLst>
              <a:ext uri="{FF2B5EF4-FFF2-40B4-BE49-F238E27FC236}">
                <a16:creationId xmlns:a16="http://schemas.microsoft.com/office/drawing/2014/main" id="{5C1309FB-E559-99A6-C706-680E16C57453}"/>
              </a:ext>
            </a:extLst>
          </p:cNvPr>
          <p:cNvSpPr txBox="1"/>
          <p:nvPr/>
        </p:nvSpPr>
        <p:spPr>
          <a:xfrm>
            <a:off x="7261916" y="4214132"/>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305" y="174264"/>
            <a:ext cx="7487495" cy="6509471"/>
          </a:xfrm>
          <a:prstGeom prst="rect">
            <a:avLst/>
          </a:prstGeom>
        </p:spPr>
      </p:pic>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3334300" cy="461665"/>
            <a:chOff x="568442" y="319364"/>
            <a:chExt cx="333430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32367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Round 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442260" cy="461665"/>
            <a:chOff x="568442" y="319364"/>
            <a:chExt cx="2442260"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34474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489791" cy="461665"/>
            <a:chOff x="568442" y="319364"/>
            <a:chExt cx="3489791"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39227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178535" cy="461665"/>
            <a:chOff x="568442" y="319364"/>
            <a:chExt cx="2178535"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0810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60246" y="1927917"/>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78312" y="4723921"/>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146475" cy="461665"/>
            <a:chOff x="568442" y="319364"/>
            <a:chExt cx="2146475"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04895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229311"/>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1329489143"/>
              </p:ext>
            </p:extLst>
          </p:nvPr>
        </p:nvGraphicFramePr>
        <p:xfrm>
          <a:off x="813261" y="2481716"/>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8001352" y="2761742"/>
            <a:ext cx="2592729" cy="2633126"/>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pic>
        <p:nvPicPr>
          <p:cNvPr id="6" name="圖片 5">
            <a:extLst>
              <a:ext uri="{FF2B5EF4-FFF2-40B4-BE49-F238E27FC236}">
                <a16:creationId xmlns:a16="http://schemas.microsoft.com/office/drawing/2014/main" id="{0F8E45B5-420D-BB1B-5E25-574539C7C5C8}"/>
              </a:ext>
            </a:extLst>
          </p:cNvPr>
          <p:cNvPicPr>
            <a:picLocks noChangeAspect="1"/>
          </p:cNvPicPr>
          <p:nvPr/>
        </p:nvPicPr>
        <p:blipFill>
          <a:blip r:embed="rId4"/>
          <a:srcRect t="75522" r="77023"/>
          <a:stretch/>
        </p:blipFill>
        <p:spPr>
          <a:xfrm>
            <a:off x="7151081" y="4579864"/>
            <a:ext cx="911631" cy="988793"/>
          </a:xfrm>
          <a:prstGeom prst="rect">
            <a:avLst/>
          </a:prstGeom>
        </p:spPr>
      </p:pic>
    </p:spTree>
    <p:extLst>
      <p:ext uri="{BB962C8B-B14F-4D97-AF65-F5344CB8AC3E}">
        <p14:creationId xmlns:p14="http://schemas.microsoft.com/office/powerpoint/2010/main" val="234550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4078093" cy="461665"/>
            <a:chOff x="568442" y="319364"/>
            <a:chExt cx="4078093"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398057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SHA-3 -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Round </a:t>
            </a: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2491120" cy="461665"/>
            <a:chOff x="568442" y="319364"/>
            <a:chExt cx="2491120"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239360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2164107" cy="461665"/>
            <a:chOff x="568442" y="319364"/>
            <a:chExt cx="2164107" cy="461666"/>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206659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Padder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28</a:t>
            </a:fld>
            <a:endParaRPr lang="zh-CN" altLang="en-US" dirty="0"/>
          </a:p>
        </p:txBody>
      </p:sp>
      <p:pic>
        <p:nvPicPr>
          <p:cNvPr id="4" name="圖片 3">
            <a:extLst>
              <a:ext uri="{FF2B5EF4-FFF2-40B4-BE49-F238E27FC236}">
                <a16:creationId xmlns:a16="http://schemas.microsoft.com/office/drawing/2014/main" id="{C94F8AE8-F462-1F73-C19E-455B32B2E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38" y="1386391"/>
            <a:ext cx="10800000" cy="4085218"/>
          </a:xfrm>
          <a:prstGeom prst="rect">
            <a:avLst/>
          </a:prstGeom>
        </p:spPr>
      </p:pic>
    </p:spTree>
    <p:extLst>
      <p:ext uri="{BB962C8B-B14F-4D97-AF65-F5344CB8AC3E}">
        <p14:creationId xmlns:p14="http://schemas.microsoft.com/office/powerpoint/2010/main" val="13835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4DBF-2621-3BFC-7C69-DD656D4EDA33}"/>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A9CF62D-ED9D-FE2D-DC8B-70D706916CC0}"/>
              </a:ext>
            </a:extLst>
          </p:cNvPr>
          <p:cNvGrpSpPr/>
          <p:nvPr/>
        </p:nvGrpSpPr>
        <p:grpSpPr>
          <a:xfrm>
            <a:off x="568443" y="319365"/>
            <a:ext cx="3137131" cy="461665"/>
            <a:chOff x="568442" y="319364"/>
            <a:chExt cx="3137131" cy="461666"/>
          </a:xfrm>
        </p:grpSpPr>
        <p:sp>
          <p:nvSpPr>
            <p:cNvPr id="55" name="文本框 23">
              <a:extLst>
                <a:ext uri="{FF2B5EF4-FFF2-40B4-BE49-F238E27FC236}">
                  <a16:creationId xmlns:a16="http://schemas.microsoft.com/office/drawing/2014/main" id="{C073B17C-DAD9-B307-D7F6-D5D61639F8DC}"/>
                </a:ext>
              </a:extLst>
            </p:cNvPr>
            <p:cNvSpPr txBox="1"/>
            <p:nvPr/>
          </p:nvSpPr>
          <p:spPr>
            <a:xfrm>
              <a:off x="665958" y="319364"/>
              <a:ext cx="303961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 </a:t>
              </a:r>
              <a:r>
                <a:rPr lang="en-US" altLang="zh-CN"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F_Permutation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97AF02CE-93FA-5C59-B2B9-9B92FFD743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D7E496C-8A58-C4FF-94DE-75CEDBBB821E}"/>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pic>
        <p:nvPicPr>
          <p:cNvPr id="7" name="圖片 6">
            <a:extLst>
              <a:ext uri="{FF2B5EF4-FFF2-40B4-BE49-F238E27FC236}">
                <a16:creationId xmlns:a16="http://schemas.microsoft.com/office/drawing/2014/main" id="{AAF16D9D-81E9-0072-D74B-997A0052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917235"/>
            <a:ext cx="9000000" cy="5023530"/>
          </a:xfrm>
          <a:prstGeom prst="rect">
            <a:avLst/>
          </a:prstGeom>
        </p:spPr>
      </p:pic>
    </p:spTree>
    <p:extLst>
      <p:ext uri="{BB962C8B-B14F-4D97-AF65-F5344CB8AC3E}">
        <p14:creationId xmlns:p14="http://schemas.microsoft.com/office/powerpoint/2010/main" val="39820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813775" y="2767280"/>
            <a:ext cx="7937513" cy="1323439"/>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Modular Reduction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2119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681878" cy="461665"/>
            <a:chOff x="568442" y="319364"/>
            <a:chExt cx="2681878"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58436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486380" y="1166351"/>
                <a:ext cx="6508189"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Utilizes relation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23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𝑞</m:t>
                    </m:r>
                  </m:oMath>
                </a14:m>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Reduces 46-bit value recursively using above identity</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Result guaranteed in range (−</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Adjust the result to ensure it falls within [0, 2</a:t>
                </a:r>
                <a:r>
                  <a:rPr lang="zh-TW" altLang="en-US" sz="2000" dirty="0">
                    <a:latin typeface="Times New Roman" panose="02020603050405020304" pitchFamily="18" charset="0"/>
                    <a:cs typeface="Times New Roman" panose="02020603050405020304" pitchFamily="18" charset="0"/>
                  </a:rPr>
                  <a:t>𝑞</a:t>
                </a:r>
                <a:r>
                  <a:rPr lang="en-US" altLang="zh-TW" sz="2000" dirty="0">
                    <a:latin typeface="Times New Roman" panose="02020603050405020304" pitchFamily="18" charset="0"/>
                    <a:cs typeface="Times New Roman" panose="02020603050405020304" pitchFamily="18" charset="0"/>
                  </a:rPr>
                  <a:t>) </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&lt; 0 : add q</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cs typeface="Times New Roman" panose="02020603050405020304" pitchFamily="18" charset="0"/>
                  </a:rPr>
                  <a:t>If result &gt;= q</a:t>
                </a: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2000" dirty="0" err="1">
                    <a:latin typeface="Times New Roman" panose="02020603050405020304" pitchFamily="18" charset="0"/>
                    <a:cs typeface="Times New Roman" panose="02020603050405020304" pitchFamily="18" charset="0"/>
                  </a:rPr>
                  <a:t>subtrac</a:t>
                </a:r>
                <a:r>
                  <a:rPr lang="en-US" altLang="zh-TW" sz="2000" dirty="0">
                    <a:latin typeface="Times New Roman" panose="02020603050405020304" pitchFamily="18" charset="0"/>
                    <a:cs typeface="Times New Roman" panose="02020603050405020304" pitchFamily="18" charset="0"/>
                  </a:rPr>
                  <a:t> q</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486380" y="1166351"/>
                <a:ext cx="6508189" cy="3691844"/>
              </a:xfrm>
              <a:prstGeom prst="rect">
                <a:avLst/>
              </a:prstGeom>
              <a:blipFill>
                <a:blip r:embed="rId3"/>
                <a:stretch>
                  <a:fillRect l="-843" b="-19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306FD4DF-5B6C-F02F-C1F8-93E5C3720773}"/>
              </a:ext>
            </a:extLst>
          </p:cNvPr>
          <p:cNvSpPr txBox="1"/>
          <p:nvPr/>
        </p:nvSpPr>
        <p:spPr>
          <a:xfrm>
            <a:off x="6562762" y="1166351"/>
            <a:ext cx="5772076" cy="3904723"/>
          </a:xfrm>
          <a:prstGeom prst="rect">
            <a:avLst/>
          </a:prstGeom>
          <a:noFill/>
        </p:spPr>
        <p:txBody>
          <a:bodyPr wrap="square">
            <a:spAutoFit/>
          </a:bodyPr>
          <a:lstStyle/>
          <a:p>
            <a:pPr>
              <a:lnSpc>
                <a:spcPct val="200000"/>
              </a:lnSpc>
            </a:pPr>
            <a:r>
              <a:rPr lang="pl-PL" altLang="zh-TW" sz="1400" dirty="0">
                <a:latin typeface="Times New Roman" panose="02020603050405020304" pitchFamily="18" charset="0"/>
                <a:cs typeface="Times New Roman" panose="02020603050405020304" pitchFamily="18" charset="0"/>
              </a:rPr>
              <a:t>s[45 : 0]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23] + s[22 : 0] ≡ 2¹³s[45 : 23] − s[45 : 23] + s[22 : 0]</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33] + 2¹³s[32 : 23]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2²³s[45 : 43] + 2¹³ (s[42 : 33] + s[32 : 23])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(s[45 : 43] + s[42 : 33] + s[32 : 23]) </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en-US" altLang="zh-TW" sz="1400" dirty="0">
                <a:latin typeface="Times New Roman" panose="02020603050405020304" pitchFamily="18" charset="0"/>
                <a:cs typeface="Times New Roman" panose="02020603050405020304" pitchFamily="18" charset="0"/>
              </a:rPr>
              <a:t>    </a:t>
            </a:r>
            <a:r>
              <a:rPr lang="pl-PL" altLang="zh-TW" sz="1400" dirty="0">
                <a:latin typeface="Times New Roman" panose="02020603050405020304" pitchFamily="18" charset="0"/>
                <a:cs typeface="Times New Roman" panose="02020603050405020304" pitchFamily="18" charset="0"/>
              </a:rPr>
              <a:t>− (s[45 : 43] + s[45 : 33] + s[45 : 23])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2¹³x − y + z ≡ 2²³x[11 : 10] + 2¹³x[9 : 0] − y + z</a:t>
            </a:r>
            <a:endParaRPr lang="en-US" altLang="zh-TW" sz="1400" dirty="0">
              <a:latin typeface="Times New Roman" panose="02020603050405020304" pitchFamily="18" charset="0"/>
              <a:cs typeface="Times New Roman" panose="02020603050405020304" pitchFamily="18" charset="0"/>
            </a:endParaRPr>
          </a:p>
          <a:p>
            <a:pPr>
              <a:lnSpc>
                <a:spcPct val="200000"/>
              </a:lnSpc>
            </a:pPr>
            <a:r>
              <a:rPr lang="pl-PL" altLang="zh-TW" sz="1400" dirty="0">
                <a:latin typeface="Times New Roman" panose="02020603050405020304" pitchFamily="18" charset="0"/>
                <a:cs typeface="Times New Roman" panose="02020603050405020304" pitchFamily="18" charset="0"/>
              </a:rPr>
              <a:t>≡ 2¹³ (x[11 : 10] + x[9 : 0]) − (y + x[11 : 10]) + z </a:t>
            </a:r>
            <a:r>
              <a:rPr lang="en-US" altLang="zh-TW" sz="1400" dirty="0">
                <a:latin typeface="Times New Roman" panose="02020603050405020304" pitchFamily="18" charset="0"/>
                <a:cs typeface="Times New Roman" panose="02020603050405020304" pitchFamily="18" charset="0"/>
              </a:rPr>
              <a:t>(</a:t>
            </a:r>
            <a:r>
              <a:rPr lang="pl-PL" altLang="zh-TW" sz="1400" dirty="0">
                <a:latin typeface="Times New Roman" panose="02020603050405020304" pitchFamily="18" charset="0"/>
                <a:cs typeface="Times New Roman" panose="02020603050405020304" pitchFamily="18" charset="0"/>
              </a:rPr>
              <a:t>mod q</a:t>
            </a:r>
            <a:r>
              <a:rPr lang="en-US" altLang="zh-TW" sz="1400" dirty="0">
                <a:latin typeface="Times New Roman" panose="02020603050405020304" pitchFamily="18" charset="0"/>
                <a:cs typeface="Times New Roman" panose="02020603050405020304" pitchFamily="18" charset="0"/>
              </a:rPr>
              <a:t>)</a:t>
            </a:r>
            <a:endParaRPr lang="pl-PL" altLang="zh-TW" sz="1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C897BC9-0ED0-FA0F-EE22-E385C5B3517E}"/>
              </a:ext>
            </a:extLst>
          </p:cNvPr>
          <p:cNvSpPr/>
          <p:nvPr/>
        </p:nvSpPr>
        <p:spPr>
          <a:xfrm>
            <a:off x="6533765" y="1166351"/>
            <a:ext cx="5452587" cy="4525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601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740134" cy="461665"/>
            <a:chOff x="568442" y="319364"/>
            <a:chExt cx="4740134"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642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29620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EEBA-98CD-5C11-6A51-ABA8BCA40FF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2EC07F-7C5B-2931-7C1D-9C1FD6CF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4EB6989A-7F83-7500-004A-42FC5CCF1660}"/>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 structure</a:t>
            </a:r>
          </a:p>
        </p:txBody>
      </p:sp>
      <p:grpSp>
        <p:nvGrpSpPr>
          <p:cNvPr id="6" name="组合 5">
            <a:extLst>
              <a:ext uri="{FF2B5EF4-FFF2-40B4-BE49-F238E27FC236}">
                <a16:creationId xmlns:a16="http://schemas.microsoft.com/office/drawing/2014/main" id="{C47B4EDC-E055-B4E4-26B6-7AFAC7538953}"/>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C91AEB2-232D-63FF-C32A-0517AE809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2F73A35C-F183-6FAF-2980-9B0417DB7B3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0C967D9B-85C1-2525-29FE-0772CC337B1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A89860-81CE-1929-02AA-B0EAF0A71E4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D5FBC4B-0369-4B25-3197-421B160488B2}"/>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CF3575A5-FB96-CDAF-319A-CE90F507AF2B}"/>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132752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880103" cy="461665"/>
            <a:chOff x="568442" y="319364"/>
            <a:chExt cx="880103"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782587"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683301"/>
            <a:ext cx="9788915"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Transforms polynomial multiplication into efficient pointwise multiplication</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Cooley-Tukey decomposition is used for 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Gentleman-Sande decomposition for INTT </a:t>
            </a:r>
          </a:p>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Implements Radix-2 MDC NTT structure with 8 Butterfly Units</a:t>
            </a:r>
          </a:p>
          <a:p>
            <a:pPr marL="285750" indent="-285750">
              <a:lnSpc>
                <a:spcPct val="200000"/>
              </a:lnSpc>
              <a:buFont typeface="Wingdings" panose="05000000000000000000" pitchFamily="2" charset="2"/>
              <a:buChar char="ü"/>
            </a:pPr>
            <a:r>
              <a:rPr lang="fr-FR" altLang="zh-TW" sz="2000" dirty="0">
                <a:latin typeface="Times New Roman" panose="02020603050405020304" pitchFamily="18" charset="0"/>
                <a:cs typeface="Times New Roman" panose="02020603050405020304" pitchFamily="18" charset="0"/>
              </a:rPr>
              <a:t>Supports n =256 point transformations</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5C294E60-CDF1-42AA-936D-1312DEB97453}"/>
              </a:ext>
            </a:extLst>
          </p:cNvPr>
          <p:cNvPicPr>
            <a:picLocks noChangeAspect="1"/>
          </p:cNvPicPr>
          <p:nvPr/>
        </p:nvPicPr>
        <p:blipFill>
          <a:blip r:embed="rId3"/>
          <a:stretch>
            <a:fillRect/>
          </a:stretch>
        </p:blipFill>
        <p:spPr>
          <a:xfrm>
            <a:off x="720898" y="4739081"/>
            <a:ext cx="4637723" cy="1470575"/>
          </a:xfrm>
          <a:prstGeom prst="rect">
            <a:avLst/>
          </a:prstGeom>
        </p:spPr>
      </p:pic>
      <p:pic>
        <p:nvPicPr>
          <p:cNvPr id="8" name="圖片 7">
            <a:extLst>
              <a:ext uri="{FF2B5EF4-FFF2-40B4-BE49-F238E27FC236}">
                <a16:creationId xmlns:a16="http://schemas.microsoft.com/office/drawing/2014/main" id="{F6CFDA6B-B1AD-4B2C-AD4C-C6B1E8D52F9B}"/>
              </a:ext>
            </a:extLst>
          </p:cNvPr>
          <p:cNvPicPr>
            <a:picLocks noChangeAspect="1"/>
          </p:cNvPicPr>
          <p:nvPr/>
        </p:nvPicPr>
        <p:blipFill>
          <a:blip r:embed="rId4"/>
          <a:stretch>
            <a:fillRect/>
          </a:stretch>
        </p:blipFill>
        <p:spPr>
          <a:xfrm>
            <a:off x="6096000" y="4677334"/>
            <a:ext cx="4708061" cy="1497365"/>
          </a:xfrm>
          <a:prstGeom prst="rect">
            <a:avLst/>
          </a:prstGeom>
        </p:spPr>
      </p:pic>
    </p:spTree>
    <p:extLst>
      <p:ext uri="{BB962C8B-B14F-4D97-AF65-F5344CB8AC3E}">
        <p14:creationId xmlns:p14="http://schemas.microsoft.com/office/powerpoint/2010/main" val="288403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13050" cy="461665"/>
            <a:chOff x="568442" y="319364"/>
            <a:chExt cx="181305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1553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
        <p:nvSpPr>
          <p:cNvPr id="3" name="矩形 2">
            <a:extLst>
              <a:ext uri="{FF2B5EF4-FFF2-40B4-BE49-F238E27FC236}">
                <a16:creationId xmlns:a16="http://schemas.microsoft.com/office/drawing/2014/main" id="{4E07E811-8CD1-45F6-8166-901A9D0E681B}"/>
              </a:ext>
            </a:extLst>
          </p:cNvPr>
          <p:cNvSpPr/>
          <p:nvPr/>
        </p:nvSpPr>
        <p:spPr>
          <a:xfrm>
            <a:off x="1024484" y="1546698"/>
            <a:ext cx="2448290" cy="40272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Data Mem</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881E63-B174-4906-BBB5-1330B4630307}"/>
              </a:ext>
            </a:extLst>
          </p:cNvPr>
          <p:cNvSpPr/>
          <p:nvPr/>
        </p:nvSpPr>
        <p:spPr>
          <a:xfrm>
            <a:off x="2811816" y="2180021"/>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0</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7E553E-B030-49D4-99E6-E7CD100B1683}"/>
              </a:ext>
            </a:extLst>
          </p:cNvPr>
          <p:cNvSpPr/>
          <p:nvPr/>
        </p:nvSpPr>
        <p:spPr>
          <a:xfrm>
            <a:off x="2811816" y="2928764"/>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A9E1EC6-7662-4803-9CE5-F57A67A14530}"/>
              </a:ext>
            </a:extLst>
          </p:cNvPr>
          <p:cNvSpPr/>
          <p:nvPr/>
        </p:nvSpPr>
        <p:spPr>
          <a:xfrm>
            <a:off x="2811816" y="3711357"/>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EC8945-74ED-47C8-94B9-6C12A1209F1B}"/>
              </a:ext>
            </a:extLst>
          </p:cNvPr>
          <p:cNvSpPr/>
          <p:nvPr/>
        </p:nvSpPr>
        <p:spPr>
          <a:xfrm>
            <a:off x="2811816" y="4460100"/>
            <a:ext cx="540000" cy="5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E309CDE-4F28-413A-B5C3-E050360F3C17}"/>
              </a:ext>
            </a:extLst>
          </p:cNvPr>
          <p:cNvSpPr/>
          <p:nvPr/>
        </p:nvSpPr>
        <p:spPr>
          <a:xfrm>
            <a:off x="4809163"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A2EFED7-32C6-4664-8855-D2745348BF23}"/>
              </a:ext>
            </a:extLst>
          </p:cNvPr>
          <p:cNvSpPr/>
          <p:nvPr/>
        </p:nvSpPr>
        <p:spPr>
          <a:xfrm>
            <a:off x="8266645" y="253058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04EDE0-A978-40E7-AE91-E87221CF72F3}"/>
              </a:ext>
            </a:extLst>
          </p:cNvPr>
          <p:cNvSpPr/>
          <p:nvPr/>
        </p:nvSpPr>
        <p:spPr>
          <a:xfrm>
            <a:off x="6826952" y="3724991"/>
            <a:ext cx="1287456" cy="796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8BAC69F-6909-4C8E-B31B-781F1B0F9B93}"/>
              </a:ext>
            </a:extLst>
          </p:cNvPr>
          <p:cNvSpPr/>
          <p:nvPr/>
        </p:nvSpPr>
        <p:spPr>
          <a:xfrm>
            <a:off x="10019164" y="2342973"/>
            <a:ext cx="1556588" cy="23871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BU</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65A5D62E-5899-4AEF-A9DB-B1DD915BBFEC}"/>
              </a:ext>
            </a:extLst>
          </p:cNvPr>
          <p:cNvSpPr txBox="1"/>
          <p:nvPr/>
        </p:nvSpPr>
        <p:spPr>
          <a:xfrm>
            <a:off x="8465784" y="2161249"/>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AB3D12C-333E-494F-BD48-C736B120E3AC}"/>
              </a:ext>
            </a:extLst>
          </p:cNvPr>
          <p:cNvSpPr txBox="1"/>
          <p:nvPr/>
        </p:nvSpPr>
        <p:spPr>
          <a:xfrm>
            <a:off x="7013480" y="3342025"/>
            <a:ext cx="9144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BF</a:t>
            </a:r>
            <a:endParaRPr lang="zh-TW"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F4BBC3A-DA06-4A52-B354-14B9B6BC1977}"/>
              </a:ext>
            </a:extLst>
          </p:cNvPr>
          <p:cNvSpPr/>
          <p:nvPr/>
        </p:nvSpPr>
        <p:spPr>
          <a:xfrm>
            <a:off x="6620442" y="2180021"/>
            <a:ext cx="3110411" cy="25500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C4E166B8-F04B-48AA-A12C-23624443614B}"/>
              </a:ext>
            </a:extLst>
          </p:cNvPr>
          <p:cNvSpPr txBox="1"/>
          <p:nvPr/>
        </p:nvSpPr>
        <p:spPr>
          <a:xfrm>
            <a:off x="9189754" y="4384443"/>
            <a:ext cx="51809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RU</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6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2043 0.0699 " pathEditMode="relative" rAng="0" ptsTypes="AA">
                                      <p:cBhvr>
                                        <p:cTn id="6" dur="2000" fill="hold"/>
                                        <p:tgtEl>
                                          <p:spTgt spid="4"/>
                                        </p:tgtEl>
                                        <p:attrNameLst>
                                          <p:attrName>ppt_x</p:attrName>
                                          <p:attrName>ppt_y</p:attrName>
                                        </p:attrNameLst>
                                      </p:cBhvr>
                                      <p:rCtr x="10208" y="3495"/>
                                    </p:animMotion>
                                  </p:childTnLst>
                                </p:cTn>
                              </p:par>
                              <p:par>
                                <p:cTn id="7" presetID="42" presetClass="path" presetSubtype="0" accel="50000" decel="50000" fill="hold" grpId="0" nodeType="withEffect">
                                  <p:stCondLst>
                                    <p:cond delay="0"/>
                                  </p:stCondLst>
                                  <p:childTnLst>
                                    <p:animMotion origin="layout" path="M -4.375E-6 4.44444E-6 L 0.20365 0.03935 " pathEditMode="relative" rAng="0" ptsTypes="AA">
                                      <p:cBhvr>
                                        <p:cTn id="8" dur="2000" fill="hold"/>
                                        <p:tgtEl>
                                          <p:spTgt spid="10"/>
                                        </p:tgtEl>
                                        <p:attrNameLst>
                                          <p:attrName>ppt_x</p:attrName>
                                          <p:attrName>ppt_y</p:attrName>
                                        </p:attrNameLst>
                                      </p:cBhvr>
                                      <p:rCtr x="10182" y="1968"/>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2043 0.0699 L 0.47813 0.0699 " pathEditMode="relative" rAng="0" ptsTypes="AA">
                                      <p:cBhvr>
                                        <p:cTn id="12" dur="2000" fill="hold"/>
                                        <p:tgtEl>
                                          <p:spTgt spid="4"/>
                                        </p:tgtEl>
                                        <p:attrNameLst>
                                          <p:attrName>ppt_x</p:attrName>
                                          <p:attrName>ppt_y</p:attrName>
                                        </p:attrNameLst>
                                      </p:cBhvr>
                                      <p:rCtr x="13724" y="0"/>
                                    </p:animMotion>
                                  </p:childTnLst>
                                </p:cTn>
                              </p:par>
                              <p:par>
                                <p:cTn id="13" presetID="42" presetClass="path" presetSubtype="0" accel="50000" decel="50000" fill="hold" grpId="1" nodeType="withEffect">
                                  <p:stCondLst>
                                    <p:cond delay="0"/>
                                  </p:stCondLst>
                                  <p:childTnLst>
                                    <p:animMotion origin="layout" path="M 0.20365 0.03935 L 0.36003 0.02083 " pathEditMode="relative" rAng="0" ptsTypes="AA">
                                      <p:cBhvr>
                                        <p:cTn id="14" dur="2000" fill="hold"/>
                                        <p:tgtEl>
                                          <p:spTgt spid="10"/>
                                        </p:tgtEl>
                                        <p:attrNameLst>
                                          <p:attrName>ppt_x</p:attrName>
                                          <p:attrName>ppt_y</p:attrName>
                                        </p:attrNameLst>
                                      </p:cBhvr>
                                      <p:rCtr x="7813" y="-926"/>
                                    </p:animMotion>
                                  </p:childTnLst>
                                </p:cTn>
                              </p:par>
                              <p:par>
                                <p:cTn id="15" presetID="42" presetClass="path" presetSubtype="0" accel="50000" decel="50000" fill="hold" grpId="0" nodeType="withEffect">
                                  <p:stCondLst>
                                    <p:cond delay="0"/>
                                  </p:stCondLst>
                                  <p:childTnLst>
                                    <p:animMotion origin="layout" path="M -4.375E-6 4.81481E-6 L 0.20365 -0.03936 " pathEditMode="relative" rAng="0" ptsTypes="AA">
                                      <p:cBhvr>
                                        <p:cTn id="16" dur="2000" fill="hold"/>
                                        <p:tgtEl>
                                          <p:spTgt spid="9"/>
                                        </p:tgtEl>
                                        <p:attrNameLst>
                                          <p:attrName>ppt_x</p:attrName>
                                          <p:attrName>ppt_y</p:attrName>
                                        </p:attrNameLst>
                                      </p:cBhvr>
                                      <p:rCtr x="10182" y="-1968"/>
                                    </p:animMotion>
                                  </p:childTnLst>
                                </p:cTn>
                              </p:par>
                              <p:par>
                                <p:cTn id="17" presetID="42" presetClass="path" presetSubtype="0" accel="50000" decel="50000" fill="hold" grpId="0" nodeType="withEffect">
                                  <p:stCondLst>
                                    <p:cond delay="0"/>
                                  </p:stCondLst>
                                  <p:childTnLst>
                                    <p:animMotion origin="layout" path="M -4.375E-6 -4.81481E-6 L 0.20365 -0.06991 " pathEditMode="relative" rAng="0" ptsTypes="AA">
                                      <p:cBhvr>
                                        <p:cTn id="18" dur="2000" fill="hold"/>
                                        <p:tgtEl>
                                          <p:spTgt spid="11"/>
                                        </p:tgtEl>
                                        <p:attrNameLst>
                                          <p:attrName>ppt_x</p:attrName>
                                          <p:attrName>ppt_y</p:attrName>
                                        </p:attrNameLst>
                                      </p:cBhvr>
                                      <p:rCtr x="10182" y="-36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47813 0.0699 L 0.63477 0.0699 " pathEditMode="relative" rAng="0" ptsTypes="AA">
                                      <p:cBhvr>
                                        <p:cTn id="22" dur="2000" fill="hold"/>
                                        <p:tgtEl>
                                          <p:spTgt spid="4"/>
                                        </p:tgtEl>
                                        <p:attrNameLst>
                                          <p:attrName>ppt_x</p:attrName>
                                          <p:attrName>ppt_y</p:attrName>
                                        </p:attrNameLst>
                                      </p:cBhvr>
                                      <p:rCtr x="7826" y="0"/>
                                    </p:animMotion>
                                  </p:childTnLst>
                                </p:cTn>
                              </p:par>
                              <p:par>
                                <p:cTn id="23" presetID="42" presetClass="path" presetSubtype="0" accel="50000" decel="50000" fill="hold" grpId="1" nodeType="withEffect">
                                  <p:stCondLst>
                                    <p:cond delay="0"/>
                                  </p:stCondLst>
                                  <p:childTnLst>
                                    <p:animMotion origin="layout" path="M 0.2043 -0.03936 L 0.63477 0.15347 " pathEditMode="relative" rAng="0" ptsTypes="AA">
                                      <p:cBhvr>
                                        <p:cTn id="24" dur="2000" fill="hold"/>
                                        <p:tgtEl>
                                          <p:spTgt spid="9"/>
                                        </p:tgtEl>
                                        <p:attrNameLst>
                                          <p:attrName>ppt_x</p:attrName>
                                          <p:attrName>ppt_y</p:attrName>
                                        </p:attrNameLst>
                                      </p:cBhvr>
                                      <p:rCtr x="21523" y="9630"/>
                                    </p:animMotion>
                                  </p:childTnLst>
                                </p:cTn>
                              </p:par>
                              <p:par>
                                <p:cTn id="25" presetID="42" presetClass="path" presetSubtype="0" accel="50000" decel="50000" fill="hold" grpId="2" nodeType="withEffect">
                                  <p:stCondLst>
                                    <p:cond delay="0"/>
                                  </p:stCondLst>
                                  <p:childTnLst>
                                    <p:animMotion origin="layout" path="M 0.36003 0.02083 L 0.47813 -0.15347 " pathEditMode="relative" rAng="0" ptsTypes="AA">
                                      <p:cBhvr>
                                        <p:cTn id="26" dur="2000" fill="hold"/>
                                        <p:tgtEl>
                                          <p:spTgt spid="10"/>
                                        </p:tgtEl>
                                        <p:attrNameLst>
                                          <p:attrName>ppt_x</p:attrName>
                                          <p:attrName>ppt_y</p:attrName>
                                        </p:attrNameLst>
                                      </p:cBhvr>
                                      <p:rCtr x="5924" y="-8935"/>
                                    </p:animMotion>
                                  </p:childTnLst>
                                </p:cTn>
                              </p:par>
                              <p:par>
                                <p:cTn id="27" presetID="42" presetClass="path" presetSubtype="0" accel="50000" decel="50000" fill="hold" grpId="1" nodeType="withEffect">
                                  <p:stCondLst>
                                    <p:cond delay="0"/>
                                  </p:stCondLst>
                                  <p:childTnLst>
                                    <p:animMotion origin="layout" path="M 0.20365 -0.0699 L 0.36003 -0.08842 " pathEditMode="relative" rAng="0" ptsTypes="AA">
                                      <p:cBhvr>
                                        <p:cTn id="28" dur="2000" fill="hold"/>
                                        <p:tgtEl>
                                          <p:spTgt spid="11"/>
                                        </p:tgtEl>
                                        <p:attrNameLst>
                                          <p:attrName>ppt_x</p:attrName>
                                          <p:attrName>ppt_y</p:attrName>
                                        </p:attrNameLst>
                                      </p:cBhvr>
                                      <p:rCtr x="7799" y="-94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63477 0.0699 L -4.375E-6 4.07407E-6 " pathEditMode="relative" rAng="0" ptsTypes="AA">
                                      <p:cBhvr>
                                        <p:cTn id="32" dur="2000" fill="hold"/>
                                        <p:tgtEl>
                                          <p:spTgt spid="4"/>
                                        </p:tgtEl>
                                        <p:attrNameLst>
                                          <p:attrName>ppt_x</p:attrName>
                                          <p:attrName>ppt_y</p:attrName>
                                        </p:attrNameLst>
                                      </p:cBhvr>
                                      <p:rCtr x="-31654" y="-3495"/>
                                    </p:animMotion>
                                  </p:childTnLst>
                                </p:cTn>
                              </p:par>
                              <p:par>
                                <p:cTn id="33" presetID="42" presetClass="path" presetSubtype="0" accel="50000" decel="50000" fill="hold" grpId="2" nodeType="withEffect">
                                  <p:stCondLst>
                                    <p:cond delay="0"/>
                                  </p:stCondLst>
                                  <p:childTnLst>
                                    <p:animMotion origin="layout" path="M 0.63477 0.15347 L -4.375E-6 4.81481E-6 " pathEditMode="relative" rAng="0" ptsTypes="AA">
                                      <p:cBhvr>
                                        <p:cTn id="34" dur="2000" fill="hold"/>
                                        <p:tgtEl>
                                          <p:spTgt spid="9"/>
                                        </p:tgtEl>
                                        <p:attrNameLst>
                                          <p:attrName>ppt_x</p:attrName>
                                          <p:attrName>ppt_y</p:attrName>
                                        </p:attrNameLst>
                                      </p:cBhvr>
                                      <p:rCtr x="-31654" y="-7685"/>
                                    </p:animMotion>
                                  </p:childTnLst>
                                </p:cTn>
                              </p:par>
                              <p:par>
                                <p:cTn id="35" presetID="42" presetClass="path" presetSubtype="0" accel="50000" decel="50000" fill="hold" grpId="3" nodeType="withEffect">
                                  <p:stCondLst>
                                    <p:cond delay="0"/>
                                  </p:stCondLst>
                                  <p:childTnLst>
                                    <p:animMotion origin="layout" path="M 0.47813 -0.15348 L 0.63477 -0.15348 " pathEditMode="relative" rAng="0" ptsTypes="AA">
                                      <p:cBhvr>
                                        <p:cTn id="36" dur="2000" fill="hold"/>
                                        <p:tgtEl>
                                          <p:spTgt spid="10"/>
                                        </p:tgtEl>
                                        <p:attrNameLst>
                                          <p:attrName>ppt_x</p:attrName>
                                          <p:attrName>ppt_y</p:attrName>
                                        </p:attrNameLst>
                                      </p:cBhvr>
                                      <p:rCtr x="7734" y="0"/>
                                    </p:animMotion>
                                  </p:childTnLst>
                                </p:cTn>
                              </p:par>
                              <p:par>
                                <p:cTn id="37" presetID="42" presetClass="path" presetSubtype="0" accel="50000" decel="50000" fill="hold" grpId="2" nodeType="withEffect">
                                  <p:stCondLst>
                                    <p:cond delay="0"/>
                                  </p:stCondLst>
                                  <p:childTnLst>
                                    <p:animMotion origin="layout" path="M 0.36003 -0.08842 L 0.63477 -0.0699 " pathEditMode="relative" rAng="0" ptsTypes="AA">
                                      <p:cBhvr>
                                        <p:cTn id="38" dur="2000" fill="hold"/>
                                        <p:tgtEl>
                                          <p:spTgt spid="11"/>
                                        </p:tgtEl>
                                        <p:attrNameLst>
                                          <p:attrName>ppt_x</p:attrName>
                                          <p:attrName>ppt_y</p:attrName>
                                        </p:attrNameLst>
                                      </p:cBhvr>
                                      <p:rCtr x="13646" y="926"/>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4" nodeType="clickEffect">
                                  <p:stCondLst>
                                    <p:cond delay="0"/>
                                  </p:stCondLst>
                                  <p:childTnLst>
                                    <p:animMotion origin="layout" path="M 0.63477 -0.15348 L -3.95833E-6 -2.59259E-6 " pathEditMode="relative" rAng="0" ptsTypes="AA">
                                      <p:cBhvr>
                                        <p:cTn id="42" dur="2000" fill="hold"/>
                                        <p:tgtEl>
                                          <p:spTgt spid="10"/>
                                        </p:tgtEl>
                                        <p:attrNameLst>
                                          <p:attrName>ppt_x</p:attrName>
                                          <p:attrName>ppt_y</p:attrName>
                                        </p:attrNameLst>
                                      </p:cBhvr>
                                      <p:rCtr x="-31758" y="7639"/>
                                    </p:animMotion>
                                  </p:childTnLst>
                                </p:cTn>
                              </p:par>
                              <p:par>
                                <p:cTn id="43" presetID="42" presetClass="path" presetSubtype="0" accel="50000" decel="50000" fill="hold" grpId="3" nodeType="withEffect">
                                  <p:stCondLst>
                                    <p:cond delay="0"/>
                                  </p:stCondLst>
                                  <p:childTnLst>
                                    <p:animMotion origin="layout" path="M 0.63477 -0.0699 L -3.95833E-6 -4.81481E-6 " pathEditMode="relative" rAng="0" ptsTypes="AA">
                                      <p:cBhvr>
                                        <p:cTn id="44" dur="2000" fill="hold"/>
                                        <p:tgtEl>
                                          <p:spTgt spid="11"/>
                                        </p:tgtEl>
                                        <p:attrNameLst>
                                          <p:attrName>ppt_x</p:attrName>
                                          <p:attrName>ppt_y</p:attrName>
                                        </p:attrNameLst>
                                      </p:cBhvr>
                                      <p:rCtr x="-3175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9" grpId="0" animBg="1"/>
      <p:bldP spid="9" grpId="1" animBg="1"/>
      <p:bldP spid="9" grpId="2" animBg="1"/>
      <p:bldP spid="10" grpId="0" animBg="1"/>
      <p:bldP spid="10" grpId="1" animBg="1"/>
      <p:bldP spid="10" grpId="2" animBg="1"/>
      <p:bldP spid="10" grpId="3" animBg="1"/>
      <p:bldP spid="10" grpId="4" animBg="1"/>
      <p:bldP spid="11" grpId="0" animBg="1"/>
      <p:bldP spid="11" grpId="1" animBg="1"/>
      <p:bldP spid="11" grpId="2" animBg="1"/>
      <p:bldP spid="11"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776728" cy="461665"/>
            <a:chOff x="568442" y="319364"/>
            <a:chExt cx="377672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67921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MDC Block Diagram</a:t>
              </a:r>
              <a:endPar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1211637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22244"/>
                <a:ext cx="9784763" cy="553850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Based on symmetry and parity in NTT/INTT operations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𝑏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and twiddle factor</a:t>
                </a:r>
                <a14:m>
                  <m:oMath xmlns:m="http://schemas.openxmlformats.org/officeDocument/2006/math">
                    <m:r>
                      <a:rPr lang="zh-TW" altLang="en-US" sz="2000" i="1">
                        <a:latin typeface="Cambria Math" panose="02040503050406030204" pitchFamily="18" charset="0"/>
                      </a:rPr>
                      <m:t>𝜑</m:t>
                    </m:r>
                  </m:oMath>
                </a14:m>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p>
              <a:p>
                <a:pPr marL="914400" lvl="1" indent="-4572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NTT :	</a:t>
                </a:r>
              </a:p>
              <a:p>
                <a:pPr marL="800100" lvl="1"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vs. INTT:</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INTT uses modular inverses of NTT twiddle factors</a:t>
                </a:r>
              </a:p>
              <a:p>
                <a:pPr marL="800100" lvl="1" indent="-342900">
                  <a:lnSpc>
                    <a:spcPct val="200000"/>
                  </a:lnSpc>
                  <a:buFont typeface="Wingdings" panose="05000000000000000000" pitchFamily="2" charset="2"/>
                  <a:buChar char="l"/>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Requires final normalization factor</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22244"/>
                <a:ext cx="9784763" cy="5538504"/>
              </a:xfrm>
              <a:prstGeom prst="rect">
                <a:avLst/>
              </a:prstGeom>
              <a:blipFill>
                <a:blip r:embed="rId3"/>
                <a:stretch>
                  <a:fillRect l="-561" b="-990"/>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BA3F8CDF-D9B2-D684-CBF5-23A7D0374334}"/>
              </a:ext>
            </a:extLst>
          </p:cNvPr>
          <p:cNvPicPr>
            <a:picLocks noChangeAspect="1"/>
          </p:cNvPicPr>
          <p:nvPr/>
        </p:nvPicPr>
        <p:blipFill>
          <a:blip r:embed="rId4"/>
          <a:stretch>
            <a:fillRect/>
          </a:stretch>
        </p:blipFill>
        <p:spPr>
          <a:xfrm>
            <a:off x="8119431" y="1595275"/>
            <a:ext cx="3600000" cy="1141523"/>
          </a:xfrm>
          <a:prstGeom prst="rect">
            <a:avLst/>
          </a:prstGeom>
        </p:spPr>
      </p:pic>
      <p:pic>
        <p:nvPicPr>
          <p:cNvPr id="4" name="圖片 3">
            <a:extLst>
              <a:ext uri="{FF2B5EF4-FFF2-40B4-BE49-F238E27FC236}">
                <a16:creationId xmlns:a16="http://schemas.microsoft.com/office/drawing/2014/main" id="{AFD76322-0C9F-A606-8FC4-9D274BC69B6D}"/>
              </a:ext>
            </a:extLst>
          </p:cNvPr>
          <p:cNvPicPr>
            <a:picLocks noChangeAspect="1"/>
          </p:cNvPicPr>
          <p:nvPr/>
        </p:nvPicPr>
        <p:blipFill>
          <a:blip r:embed="rId5"/>
          <a:stretch>
            <a:fillRect/>
          </a:stretch>
        </p:blipFill>
        <p:spPr>
          <a:xfrm>
            <a:off x="8119431" y="4117771"/>
            <a:ext cx="3600000" cy="1144954"/>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2C05378-6EF2-4475-B4F2-CD3E8D992916}"/>
                  </a:ext>
                </a:extLst>
              </p:cNvPr>
              <p:cNvSpPr txBox="1"/>
              <p:nvPr/>
            </p:nvSpPr>
            <p:spPr>
              <a:xfrm>
                <a:off x="2534970" y="2562828"/>
                <a:ext cx="1537600" cy="626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zh-TW" altLang="en-US" sz="2000" b="0" i="1" smtClean="0">
                              <a:latin typeface="Cambria Math" panose="02040503050406030204" pitchFamily="18" charset="0"/>
                            </a:rPr>
                            <m:t>𝜑</m:t>
                          </m:r>
                        </m:e>
                        <m:sup>
                          <m:r>
                            <a:rPr lang="en-US" altLang="zh-TW" sz="2000" b="0" i="1" smtClean="0">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i="1">
                              <a:latin typeface="Cambria Math" panose="02040503050406030204" pitchFamily="18" charset="0"/>
                            </a:rPr>
                            <m:t>𝑘</m:t>
                          </m:r>
                        </m:sup>
                      </m:sSup>
                      <m:r>
                        <a:rPr lang="en-US" altLang="zh-TW" sz="2000" b="0" i="1" smtClean="0">
                          <a:latin typeface="Cambria Math" panose="02040503050406030204" pitchFamily="18" charset="0"/>
                        </a:rPr>
                        <m:t>𝐵</m:t>
                      </m:r>
                    </m:oMath>
                  </m:oMathPara>
                </a14:m>
                <a:endParaRPr lang="en-US" altLang="zh-TW" sz="2000" dirty="0"/>
              </a:p>
            </p:txBody>
          </p:sp>
        </mc:Choice>
        <mc:Fallback xmlns="">
          <p:sp>
            <p:nvSpPr>
              <p:cNvPr id="5" name="文字方塊 4">
                <a:extLst>
                  <a:ext uri="{FF2B5EF4-FFF2-40B4-BE49-F238E27FC236}">
                    <a16:creationId xmlns:a16="http://schemas.microsoft.com/office/drawing/2014/main" id="{52C05378-6EF2-4475-B4F2-CD3E8D992916}"/>
                  </a:ext>
                </a:extLst>
              </p:cNvPr>
              <p:cNvSpPr txBox="1">
                <a:spLocks noRot="1" noChangeAspect="1" noMove="1" noResize="1" noEditPoints="1" noAdjustHandles="1" noChangeArrowheads="1" noChangeShapeType="1" noTextEdit="1"/>
              </p:cNvSpPr>
              <p:nvPr/>
            </p:nvSpPr>
            <p:spPr>
              <a:xfrm>
                <a:off x="2534970" y="2562828"/>
                <a:ext cx="1537600" cy="626582"/>
              </a:xfrm>
              <a:prstGeom prst="rect">
                <a:avLst/>
              </a:prstGeom>
              <a:blipFill>
                <a:blip r:embed="rId7"/>
                <a:stretch>
                  <a:fillRect l="-3175" r="-2778" b="-126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429D5B3-BD46-4E6A-B6FC-72E007ADFC24}"/>
                  </a:ext>
                </a:extLst>
              </p:cNvPr>
              <p:cNvSpPr txBox="1"/>
              <p:nvPr/>
            </p:nvSpPr>
            <p:spPr>
              <a:xfrm>
                <a:off x="2534970" y="3668591"/>
                <a:ext cx="1885453"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oMath>
                  </m:oMathPara>
                </a14:m>
                <a:endParaRPr lang="en-US" altLang="zh-TW" sz="2000" b="0" dirty="0"/>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𝐵</m:t>
                      </m:r>
                      <m:r>
                        <a:rPr lang="en-US" altLang="zh-TW" sz="2000" i="1">
                          <a:latin typeface="Cambria Math" panose="02040503050406030204" pitchFamily="18" charset="0"/>
                        </a:rPr>
                        <m:t>=</m:t>
                      </m:r>
                      <m:r>
                        <a:rPr lang="en-US" altLang="zh-TW" sz="2000" b="0" i="1" smtClean="0">
                          <a:latin typeface="Cambria Math" panose="02040503050406030204" pitchFamily="18" charset="0"/>
                        </a:rPr>
                        <m:t>(</m:t>
                      </m:r>
                      <m:r>
                        <a:rPr lang="en-US" altLang="zh-TW" sz="2000" i="1">
                          <a:latin typeface="Cambria Math" panose="02040503050406030204" pitchFamily="18" charset="0"/>
                        </a:rPr>
                        <m:t>𝐴</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𝐵</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𝜑</m:t>
                          </m:r>
                        </m:e>
                        <m:sup>
                          <m:r>
                            <a:rPr lang="en-US" altLang="zh-TW" sz="2000" b="0" i="1" smtClean="0">
                              <a:latin typeface="Cambria Math" panose="02040503050406030204" pitchFamily="18" charset="0"/>
                            </a:rPr>
                            <m:t>−</m:t>
                          </m:r>
                          <m:r>
                            <a:rPr lang="en-US" altLang="zh-TW" sz="2000" i="1">
                              <a:latin typeface="Cambria Math" panose="02040503050406030204" pitchFamily="18" charset="0"/>
                            </a:rPr>
                            <m:t>𝑘</m:t>
                          </m:r>
                        </m:sup>
                      </m:sSup>
                    </m:oMath>
                  </m:oMathPara>
                </a14:m>
                <a:endParaRPr lang="en-US" altLang="zh-TW" sz="2000" dirty="0"/>
              </a:p>
            </p:txBody>
          </p:sp>
        </mc:Choice>
        <mc:Fallback xmlns="">
          <p:sp>
            <p:nvSpPr>
              <p:cNvPr id="12" name="文字方塊 11">
                <a:extLst>
                  <a:ext uri="{FF2B5EF4-FFF2-40B4-BE49-F238E27FC236}">
                    <a16:creationId xmlns:a16="http://schemas.microsoft.com/office/drawing/2014/main" id="{4429D5B3-BD46-4E6A-B6FC-72E007ADFC24}"/>
                  </a:ext>
                </a:extLst>
              </p:cNvPr>
              <p:cNvSpPr txBox="1">
                <a:spLocks noRot="1" noChangeAspect="1" noMove="1" noResize="1" noEditPoints="1" noAdjustHandles="1" noChangeArrowheads="1" noChangeShapeType="1" noTextEdit="1"/>
              </p:cNvSpPr>
              <p:nvPr/>
            </p:nvSpPr>
            <p:spPr>
              <a:xfrm>
                <a:off x="2534970" y="3668591"/>
                <a:ext cx="1885453" cy="621067"/>
              </a:xfrm>
              <a:prstGeom prst="rect">
                <a:avLst/>
              </a:prstGeom>
              <a:blipFill>
                <a:blip r:embed="rId8"/>
                <a:stretch>
                  <a:fillRect l="-2589" r="-647" b="-176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608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904695" cy="461665"/>
            <a:chOff x="568442" y="319364"/>
            <a:chExt cx="2904695"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807179"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236" y="1272375"/>
            <a:ext cx="11520000" cy="4952227"/>
          </a:xfrm>
          <a:prstGeom prst="rect">
            <a:avLst/>
          </a:prstGeom>
        </p:spPr>
      </p:pic>
      <p:pic>
        <p:nvPicPr>
          <p:cNvPr id="3" name="圖片 2">
            <a:extLst>
              <a:ext uri="{FF2B5EF4-FFF2-40B4-BE49-F238E27FC236}">
                <a16:creationId xmlns:a16="http://schemas.microsoft.com/office/drawing/2014/main" id="{429D67FA-ECC0-459B-87F4-9F644E969AE8}"/>
              </a:ext>
            </a:extLst>
          </p:cNvPr>
          <p:cNvPicPr>
            <a:picLocks noChangeAspect="1"/>
          </p:cNvPicPr>
          <p:nvPr/>
        </p:nvPicPr>
        <p:blipFill>
          <a:blip r:embed="rId4"/>
          <a:stretch>
            <a:fillRect/>
          </a:stretch>
        </p:blipFill>
        <p:spPr>
          <a:xfrm>
            <a:off x="665959" y="2248840"/>
            <a:ext cx="381053" cy="181000"/>
          </a:xfrm>
          <a:prstGeom prst="rect">
            <a:avLst/>
          </a:prstGeom>
        </p:spPr>
      </p:pic>
      <p:pic>
        <p:nvPicPr>
          <p:cNvPr id="8" name="圖片 7">
            <a:extLst>
              <a:ext uri="{FF2B5EF4-FFF2-40B4-BE49-F238E27FC236}">
                <a16:creationId xmlns:a16="http://schemas.microsoft.com/office/drawing/2014/main" id="{E3C7100F-7E26-49D4-B129-2CF6285B71DB}"/>
              </a:ext>
            </a:extLst>
          </p:cNvPr>
          <p:cNvPicPr>
            <a:picLocks noChangeAspect="1"/>
          </p:cNvPicPr>
          <p:nvPr/>
        </p:nvPicPr>
        <p:blipFill rotWithShape="1">
          <a:blip r:embed="rId5"/>
          <a:srcRect l="27728" t="78769" r="67307" b="774"/>
          <a:stretch/>
        </p:blipFill>
        <p:spPr>
          <a:xfrm>
            <a:off x="955034" y="2248840"/>
            <a:ext cx="91978" cy="120164"/>
          </a:xfrm>
          <a:prstGeom prst="rect">
            <a:avLst/>
          </a:prstGeom>
        </p:spPr>
      </p:pic>
    </p:spTree>
    <p:extLst>
      <p:ext uri="{BB962C8B-B14F-4D97-AF65-F5344CB8AC3E}">
        <p14:creationId xmlns:p14="http://schemas.microsoft.com/office/powerpoint/2010/main" val="20886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710184" cy="461665"/>
            <a:chOff x="568442" y="319364"/>
            <a:chExt cx="710184" cy="461666"/>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61266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74F2C65-5BD7-11A7-E25E-49273E32F2C9}"/>
                  </a:ext>
                </a:extLst>
              </p:cNvPr>
              <p:cNvSpPr txBox="1"/>
              <p:nvPr/>
            </p:nvSpPr>
            <p:spPr>
              <a:xfrm>
                <a:off x="921095" y="779862"/>
                <a:ext cx="10349809" cy="328160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 match Butterfly Unit output pattern, each stage includes reordering logic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Total of 7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modules used across NTT/INTT stages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Memory depth per stage differs:</a:t>
                </a: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cs typeface="Times New Roman" panose="02020603050405020304" pitchFamily="18" charset="0"/>
                      </a:rPr>
                      <m:t> </m:t>
                    </m:r>
                    <m:sSup>
                      <m:sSupPr>
                        <m:ctrlPr>
                          <a:rPr lang="en-US" altLang="zh-TW" sz="2000"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2000" b="0" i="1" dirty="0" smtClean="0">
                            <a:latin typeface="Cambria Math" panose="02040503050406030204" pitchFamily="18" charset="0"/>
                            <a:ea typeface="微軟正黑體" panose="020B0604030504040204" pitchFamily="34" charset="-120"/>
                            <a:cs typeface="Times New Roman" panose="02020603050405020304" pitchFamily="18" charset="0"/>
                          </a:rPr>
                          <m:t>2</m:t>
                        </m:r>
                      </m:e>
                      <m:sup>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(8−</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i</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)−1</m:t>
                        </m:r>
                      </m:sup>
                    </m:sSup>
                  </m:oMath>
                </a14:m>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20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INTT : </a:t>
                </a: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 </a:t>
                </a:r>
                <a14:m>
                  <m:oMath xmlns:m="http://schemas.openxmlformats.org/officeDocument/2006/math">
                    <m:sSup>
                      <m:sSupPr>
                        <m:ctrlPr>
                          <a:rPr lang="en-US" altLang="zh-TW" sz="2000" i="1" dirty="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2000" i="1" dirty="0">
                            <a:latin typeface="Cambria Math" panose="02040503050406030204" pitchFamily="18" charset="0"/>
                            <a:ea typeface="微軟正黑體" panose="020B0604030504040204" pitchFamily="34" charset="-120"/>
                            <a:cs typeface="Times New Roman" panose="02020603050405020304" pitchFamily="18" charset="0"/>
                          </a:rPr>
                          <m:t>2</m:t>
                        </m:r>
                      </m:e>
                      <m:sup>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i</m:t>
                        </m:r>
                        <m:r>
                          <m:rPr>
                            <m:nor/>
                          </m:rP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m:t>−1</m:t>
                        </m:r>
                      </m:sup>
                    </m:sSup>
                  </m:oMath>
                </a14:m>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21095" y="779862"/>
                <a:ext cx="10349809" cy="3281604"/>
              </a:xfrm>
              <a:prstGeom prst="rect">
                <a:avLst/>
              </a:prstGeom>
              <a:blipFill>
                <a:blip r:embed="rId3"/>
                <a:stretch>
                  <a:fillRect l="-530" b="-2416"/>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03C907DE-6398-712E-3DE0-CE2E25706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94" y="4105272"/>
            <a:ext cx="10349809" cy="2616202"/>
          </a:xfrm>
          <a:prstGeom prst="rect">
            <a:avLst/>
          </a:prstGeom>
        </p:spPr>
      </p:pic>
    </p:spTree>
    <p:extLst>
      <p:ext uri="{BB962C8B-B14F-4D97-AF65-F5344CB8AC3E}">
        <p14:creationId xmlns:p14="http://schemas.microsoft.com/office/powerpoint/2010/main" val="47878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686972" y="683301"/>
            <a:ext cx="9133428"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Quantum computer with </a:t>
            </a:r>
            <a:r>
              <a:rPr lang="en-US" altLang="zh-TW" sz="2000" b="1" dirty="0">
                <a:latin typeface="Times New Roman" panose="02020603050405020304" pitchFamily="18" charset="0"/>
                <a:cs typeface="Times New Roman" panose="02020603050405020304" pitchFamily="18" charset="0"/>
              </a:rPr>
              <a:t>Shor's algorithm </a:t>
            </a:r>
            <a:r>
              <a:rPr lang="en-US" altLang="zh-TW" sz="2000" b="1" dirty="0" err="1">
                <a:latin typeface="Times New Roman" panose="02020603050405020304" pitchFamily="18" charset="0"/>
                <a:cs typeface="Times New Roman" panose="02020603050405020304" pitchFamily="18" charset="0"/>
              </a:rPr>
              <a:t>v.s</a:t>
            </a:r>
            <a:r>
              <a:rPr lang="en-US" altLang="zh-TW" sz="2000" b="1" dirty="0">
                <a:latin typeface="Times New Roman" panose="02020603050405020304" pitchFamily="18" charset="0"/>
                <a:cs typeface="Times New Roman" panose="02020603050405020304" pitchFamily="18" charset="0"/>
              </a:rPr>
              <a:t>. public-key cryptosystem</a:t>
            </a: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Post-quantum cryptography (PQC)</a:t>
            </a: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sz="2000" b="1" dirty="0">
                <a:latin typeface="Times New Roman" panose="02020603050405020304" pitchFamily="18" charset="0"/>
                <a:cs typeface="Times New Roman" panose="02020603050405020304" pitchFamily="18" charset="0"/>
              </a:rPr>
              <a:t> National Institute  of Standards and Technology (NIST) </a:t>
            </a:r>
            <a:r>
              <a:rPr lang="en-US" altLang="zh-TW" sz="2000" dirty="0">
                <a:latin typeface="Times New Roman" panose="02020603050405020304" pitchFamily="18" charset="0"/>
                <a:cs typeface="Times New Roman" panose="02020603050405020304" pitchFamily="18" charset="0"/>
              </a:rPr>
              <a:t>selects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a post-quantum encryption standard</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a:t>
            </a:r>
            <a:r>
              <a:rPr lang="en-US" altLang="zh-TW" sz="2000" b="1" dirty="0">
                <a:latin typeface="Times New Roman" panose="02020603050405020304" pitchFamily="18" charset="0"/>
                <a:cs typeface="Times New Roman" panose="02020603050405020304" pitchFamily="18" charset="0"/>
              </a:rPr>
              <a:t>CRYSTAL-DILITHIUM</a:t>
            </a:r>
          </a:p>
          <a:p>
            <a:pPr marL="1257300" lvl="2"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grpSp>
        <p:nvGrpSpPr>
          <p:cNvPr id="30" name="群組 29">
            <a:extLst>
              <a:ext uri="{FF2B5EF4-FFF2-40B4-BE49-F238E27FC236}">
                <a16:creationId xmlns:a16="http://schemas.microsoft.com/office/drawing/2014/main" id="{4F7410BC-C5D2-4424-B81A-6260A376AE20}"/>
              </a:ext>
            </a:extLst>
          </p:cNvPr>
          <p:cNvGrpSpPr/>
          <p:nvPr/>
        </p:nvGrpSpPr>
        <p:grpSpPr>
          <a:xfrm>
            <a:off x="1477393" y="4036832"/>
            <a:ext cx="9237214" cy="2554473"/>
            <a:chOff x="1560608" y="4179792"/>
            <a:chExt cx="9237214" cy="2554473"/>
          </a:xfrm>
        </p:grpSpPr>
        <p:grpSp>
          <p:nvGrpSpPr>
            <p:cNvPr id="7" name="群組 6">
              <a:extLst>
                <a:ext uri="{FF2B5EF4-FFF2-40B4-BE49-F238E27FC236}">
                  <a16:creationId xmlns:a16="http://schemas.microsoft.com/office/drawing/2014/main" id="{C7C9830F-94A4-4EDB-80E4-63EFB3CD18CF}"/>
                </a:ext>
              </a:extLst>
            </p:cNvPr>
            <p:cNvGrpSpPr/>
            <p:nvPr/>
          </p:nvGrpSpPr>
          <p:grpSpPr>
            <a:xfrm>
              <a:off x="2237891" y="4179792"/>
              <a:ext cx="882494" cy="960982"/>
              <a:chOff x="1245724" y="4291179"/>
              <a:chExt cx="882494" cy="960982"/>
            </a:xfrm>
          </p:grpSpPr>
          <p:pic>
            <p:nvPicPr>
              <p:cNvPr id="6" name="圖片 5">
                <a:extLst>
                  <a:ext uri="{FF2B5EF4-FFF2-40B4-BE49-F238E27FC236}">
                    <a16:creationId xmlns:a16="http://schemas.microsoft.com/office/drawing/2014/main" id="{C37549CE-FE59-4FA6-8DEE-E0FEC00C190D}"/>
                  </a:ext>
                </a:extLst>
              </p:cNvPr>
              <p:cNvPicPr>
                <a:picLocks noChangeAspect="1"/>
              </p:cNvPicPr>
              <p:nvPr/>
            </p:nvPicPr>
            <p:blipFill>
              <a:blip r:embed="rId3"/>
              <a:stretch>
                <a:fillRect/>
              </a:stretch>
            </p:blipFill>
            <p:spPr>
              <a:xfrm>
                <a:off x="1337285" y="4291179"/>
                <a:ext cx="699372" cy="699372"/>
              </a:xfrm>
              <a:prstGeom prst="rect">
                <a:avLst/>
              </a:prstGeom>
            </p:spPr>
          </p:pic>
          <p:sp>
            <p:nvSpPr>
              <p:cNvPr id="10" name="文字方塊 9">
                <a:extLst>
                  <a:ext uri="{FF2B5EF4-FFF2-40B4-BE49-F238E27FC236}">
                    <a16:creationId xmlns:a16="http://schemas.microsoft.com/office/drawing/2014/main" id="{5D0D6794-82BA-4176-BF4C-F79B2054049F}"/>
                  </a:ext>
                </a:extLst>
              </p:cNvPr>
              <p:cNvSpPr txBox="1"/>
              <p:nvPr/>
            </p:nvSpPr>
            <p:spPr>
              <a:xfrm>
                <a:off x="1245724" y="4990551"/>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RSA/ ECC</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AD8BB1FC-1D9E-44B0-8959-0B7BD108599D}"/>
                </a:ext>
              </a:extLst>
            </p:cNvPr>
            <p:cNvGrpSpPr/>
            <p:nvPr/>
          </p:nvGrpSpPr>
          <p:grpSpPr>
            <a:xfrm>
              <a:off x="1796644" y="5590596"/>
              <a:ext cx="882494" cy="1143669"/>
              <a:chOff x="1268554" y="5505598"/>
              <a:chExt cx="882494" cy="1143669"/>
            </a:xfrm>
          </p:grpSpPr>
          <p:pic>
            <p:nvPicPr>
              <p:cNvPr id="9" name="圖片 8">
                <a:extLst>
                  <a:ext uri="{FF2B5EF4-FFF2-40B4-BE49-F238E27FC236}">
                    <a16:creationId xmlns:a16="http://schemas.microsoft.com/office/drawing/2014/main" id="{2D59D558-022C-47CB-A01B-D6CFBB8738D8}"/>
                  </a:ext>
                </a:extLst>
              </p:cNvPr>
              <p:cNvPicPr>
                <a:picLocks noChangeAspect="1"/>
              </p:cNvPicPr>
              <p:nvPr/>
            </p:nvPicPr>
            <p:blipFill>
              <a:blip r:embed="rId4"/>
              <a:stretch>
                <a:fillRect/>
              </a:stretch>
            </p:blipFill>
            <p:spPr>
              <a:xfrm>
                <a:off x="1334577" y="5505598"/>
                <a:ext cx="750448" cy="750448"/>
              </a:xfrm>
              <a:prstGeom prst="rect">
                <a:avLst/>
              </a:prstGeom>
            </p:spPr>
          </p:pic>
          <p:sp>
            <p:nvSpPr>
              <p:cNvPr id="14" name="文字方塊 13">
                <a:extLst>
                  <a:ext uri="{FF2B5EF4-FFF2-40B4-BE49-F238E27FC236}">
                    <a16:creationId xmlns:a16="http://schemas.microsoft.com/office/drawing/2014/main" id="{56A65DF2-E8BA-4A47-B1F3-F41A81FD77E9}"/>
                  </a:ext>
                </a:extLst>
              </p:cNvPr>
              <p:cNvSpPr txBox="1"/>
              <p:nvPr/>
            </p:nvSpPr>
            <p:spPr>
              <a:xfrm>
                <a:off x="1268554" y="6218380"/>
                <a:ext cx="882494" cy="430887"/>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quantum computer </a:t>
                </a:r>
                <a:endParaRPr lang="zh-TW" altLang="en-US" sz="1100" dirty="0">
                  <a:latin typeface="Times New Roman" panose="02020603050405020304" pitchFamily="18" charset="0"/>
                  <a:cs typeface="Times New Roman" panose="02020603050405020304" pitchFamily="18" charset="0"/>
                </a:endParaRPr>
              </a:p>
            </p:txBody>
          </p:sp>
        </p:grpSp>
        <p:pic>
          <p:nvPicPr>
            <p:cNvPr id="13" name="圖片 12">
              <a:extLst>
                <a:ext uri="{FF2B5EF4-FFF2-40B4-BE49-F238E27FC236}">
                  <a16:creationId xmlns:a16="http://schemas.microsoft.com/office/drawing/2014/main" id="{5EC34E57-CEBA-4AAA-9758-9BA20607B057}"/>
                </a:ext>
              </a:extLst>
            </p:cNvPr>
            <p:cNvPicPr>
              <a:picLocks noChangeAspect="1"/>
            </p:cNvPicPr>
            <p:nvPr/>
          </p:nvPicPr>
          <p:blipFill>
            <a:blip r:embed="rId5"/>
            <a:stretch>
              <a:fillRect/>
            </a:stretch>
          </p:blipFill>
          <p:spPr>
            <a:xfrm>
              <a:off x="3028824" y="5578536"/>
              <a:ext cx="750448" cy="750448"/>
            </a:xfrm>
            <a:prstGeom prst="rect">
              <a:avLst/>
            </a:prstGeom>
          </p:spPr>
        </p:pic>
        <p:sp>
          <p:nvSpPr>
            <p:cNvPr id="18" name="文字方塊 17">
              <a:extLst>
                <a:ext uri="{FF2B5EF4-FFF2-40B4-BE49-F238E27FC236}">
                  <a16:creationId xmlns:a16="http://schemas.microsoft.com/office/drawing/2014/main" id="{DA66E94A-1976-4D7E-AB35-51A29A99478F}"/>
                </a:ext>
              </a:extLst>
            </p:cNvPr>
            <p:cNvSpPr txBox="1"/>
            <p:nvPr/>
          </p:nvSpPr>
          <p:spPr>
            <a:xfrm>
              <a:off x="2988326" y="6348533"/>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Shor</a:t>
              </a:r>
              <a:endParaRPr lang="zh-TW" altLang="en-US" sz="1100" dirty="0">
                <a:latin typeface="Times New Roman" panose="02020603050405020304" pitchFamily="18" charset="0"/>
                <a:cs typeface="Times New Roman" panose="02020603050405020304" pitchFamily="18" charset="0"/>
              </a:endParaRPr>
            </a:p>
          </p:txBody>
        </p:sp>
        <p:sp>
          <p:nvSpPr>
            <p:cNvPr id="15" name="矩形: 圓角 14">
              <a:extLst>
                <a:ext uri="{FF2B5EF4-FFF2-40B4-BE49-F238E27FC236}">
                  <a16:creationId xmlns:a16="http://schemas.microsoft.com/office/drawing/2014/main" id="{BEE126AB-8248-418D-8F5E-F9E9A894DF19}"/>
                </a:ext>
              </a:extLst>
            </p:cNvPr>
            <p:cNvSpPr/>
            <p:nvPr/>
          </p:nvSpPr>
          <p:spPr>
            <a:xfrm>
              <a:off x="1560608" y="5431458"/>
              <a:ext cx="2389247" cy="1302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弧形 21">
              <a:extLst>
                <a:ext uri="{FF2B5EF4-FFF2-40B4-BE49-F238E27FC236}">
                  <a16:creationId xmlns:a16="http://schemas.microsoft.com/office/drawing/2014/main" id="{BEAF2202-B27A-4AD7-9308-1D62D0463484}"/>
                </a:ext>
              </a:extLst>
            </p:cNvPr>
            <p:cNvCxnSpPr>
              <a:stCxn id="15" idx="3"/>
              <a:endCxn id="6" idx="3"/>
            </p:cNvCxnSpPr>
            <p:nvPr/>
          </p:nvCxnSpPr>
          <p:spPr>
            <a:xfrm flipH="1" flipV="1">
              <a:off x="3028824" y="4529478"/>
              <a:ext cx="921031" cy="1553384"/>
            </a:xfrm>
            <a:prstGeom prst="curvedConnector3">
              <a:avLst>
                <a:gd name="adj1" fmla="val -2482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607CE48-1ECE-4260-BB64-129EA79ABC63}"/>
                </a:ext>
              </a:extLst>
            </p:cNvPr>
            <p:cNvSpPr txBox="1"/>
            <p:nvPr/>
          </p:nvSpPr>
          <p:spPr>
            <a:xfrm>
              <a:off x="3378510" y="5009969"/>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Attack</a:t>
              </a:r>
              <a:endParaRPr lang="zh-TW" altLang="en-US" sz="1100" dirty="0">
                <a:latin typeface="Times New Roman" panose="02020603050405020304" pitchFamily="18" charset="0"/>
                <a:cs typeface="Times New Roman" panose="02020603050405020304" pitchFamily="18" charset="0"/>
              </a:endParaRPr>
            </a:p>
          </p:txBody>
        </p:sp>
        <p:sp>
          <p:nvSpPr>
            <p:cNvPr id="23" name="箭號: 向右 22">
              <a:extLst>
                <a:ext uri="{FF2B5EF4-FFF2-40B4-BE49-F238E27FC236}">
                  <a16:creationId xmlns:a16="http://schemas.microsoft.com/office/drawing/2014/main" id="{80054CDE-04D1-4B8C-B2B2-5299DD86BCF7}"/>
                </a:ext>
              </a:extLst>
            </p:cNvPr>
            <p:cNvSpPr/>
            <p:nvPr/>
          </p:nvSpPr>
          <p:spPr>
            <a:xfrm>
              <a:off x="4478644" y="52398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https://vectorseek.com/wp-content/uploads/2022/04/NIST-Logo-Vector-1.jpg">
              <a:extLst>
                <a:ext uri="{FF2B5EF4-FFF2-40B4-BE49-F238E27FC236}">
                  <a16:creationId xmlns:a16="http://schemas.microsoft.com/office/drawing/2014/main" id="{DD415068-1A20-436B-A0C9-968B7410568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62" t="40823" r="22839" b="41597"/>
            <a:stretch/>
          </p:blipFill>
          <p:spPr bwMode="auto">
            <a:xfrm>
              <a:off x="5247488" y="5184531"/>
              <a:ext cx="1387873" cy="449344"/>
            </a:xfrm>
            <a:prstGeom prst="rect">
              <a:avLst/>
            </a:prstGeom>
            <a:noFill/>
            <a:extLst>
              <a:ext uri="{909E8E84-426E-40DD-AFC4-6F175D3DCCD1}">
                <a14:hiddenFill xmlns:a14="http://schemas.microsoft.com/office/drawing/2010/main">
                  <a:solidFill>
                    <a:srgbClr val="FFFFFF"/>
                  </a:solidFill>
                </a14:hiddenFill>
              </a:ext>
            </a:extLst>
          </p:spPr>
        </p:pic>
        <p:sp>
          <p:nvSpPr>
            <p:cNvPr id="29" name="箭號: 向右 28">
              <a:extLst>
                <a:ext uri="{FF2B5EF4-FFF2-40B4-BE49-F238E27FC236}">
                  <a16:creationId xmlns:a16="http://schemas.microsoft.com/office/drawing/2014/main" id="{0D0EB739-0353-4F60-BDAF-E6E0456E8FA6}"/>
                </a:ext>
              </a:extLst>
            </p:cNvPr>
            <p:cNvSpPr/>
            <p:nvPr/>
          </p:nvSpPr>
          <p:spPr>
            <a:xfrm>
              <a:off x="6783366" y="5230009"/>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4A26942-CA56-44A8-876D-EA124C75877F}"/>
                </a:ext>
              </a:extLst>
            </p:cNvPr>
            <p:cNvPicPr>
              <a:picLocks noChangeAspect="1"/>
            </p:cNvPicPr>
            <p:nvPr/>
          </p:nvPicPr>
          <p:blipFill>
            <a:blip r:embed="rId7"/>
            <a:stretch>
              <a:fillRect/>
            </a:stretch>
          </p:blipFill>
          <p:spPr>
            <a:xfrm>
              <a:off x="7673093" y="4840333"/>
              <a:ext cx="750263" cy="750263"/>
            </a:xfrm>
            <a:prstGeom prst="rect">
              <a:avLst/>
            </a:prstGeom>
          </p:spPr>
        </p:pic>
        <p:sp>
          <p:nvSpPr>
            <p:cNvPr id="32" name="文字方塊 31">
              <a:extLst>
                <a:ext uri="{FF2B5EF4-FFF2-40B4-BE49-F238E27FC236}">
                  <a16:creationId xmlns:a16="http://schemas.microsoft.com/office/drawing/2014/main" id="{66CD0D5C-0630-4794-8717-3954DE86FAC4}"/>
                </a:ext>
              </a:extLst>
            </p:cNvPr>
            <p:cNvSpPr txBox="1"/>
            <p:nvPr/>
          </p:nvSpPr>
          <p:spPr>
            <a:xfrm>
              <a:off x="762184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PQC</a:t>
              </a:r>
              <a:endParaRPr lang="zh-TW" altLang="en-US" sz="1100" dirty="0">
                <a:latin typeface="Times New Roman" panose="02020603050405020304" pitchFamily="18" charset="0"/>
                <a:cs typeface="Times New Roman" panose="02020603050405020304" pitchFamily="18" charset="0"/>
              </a:endParaRPr>
            </a:p>
          </p:txBody>
        </p:sp>
        <p:sp>
          <p:nvSpPr>
            <p:cNvPr id="33" name="箭號: 向右 32">
              <a:extLst>
                <a:ext uri="{FF2B5EF4-FFF2-40B4-BE49-F238E27FC236}">
                  <a16:creationId xmlns:a16="http://schemas.microsoft.com/office/drawing/2014/main" id="{52B8C2B2-3A64-49AE-83DF-19BA419B0C6F}"/>
                </a:ext>
              </a:extLst>
            </p:cNvPr>
            <p:cNvSpPr/>
            <p:nvPr/>
          </p:nvSpPr>
          <p:spPr>
            <a:xfrm>
              <a:off x="8703483" y="5225970"/>
              <a:ext cx="609600" cy="33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D9BF61F0-CFC1-4311-93E1-71DD183DD26C}"/>
                </a:ext>
              </a:extLst>
            </p:cNvPr>
            <p:cNvPicPr>
              <a:picLocks noChangeAspect="1"/>
            </p:cNvPicPr>
            <p:nvPr/>
          </p:nvPicPr>
          <p:blipFill>
            <a:blip r:embed="rId8"/>
            <a:stretch>
              <a:fillRect/>
            </a:stretch>
          </p:blipFill>
          <p:spPr>
            <a:xfrm>
              <a:off x="9717022" y="4662294"/>
              <a:ext cx="1080800" cy="1080800"/>
            </a:xfrm>
            <a:prstGeom prst="rect">
              <a:avLst/>
            </a:prstGeom>
          </p:spPr>
        </p:pic>
        <p:sp>
          <p:nvSpPr>
            <p:cNvPr id="36" name="文字方塊 35">
              <a:extLst>
                <a:ext uri="{FF2B5EF4-FFF2-40B4-BE49-F238E27FC236}">
                  <a16:creationId xmlns:a16="http://schemas.microsoft.com/office/drawing/2014/main" id="{A7114411-4DE4-4787-92D5-E600D7547EAB}"/>
                </a:ext>
              </a:extLst>
            </p:cNvPr>
            <p:cNvSpPr txBox="1"/>
            <p:nvPr/>
          </p:nvSpPr>
          <p:spPr>
            <a:xfrm>
              <a:off x="9816175" y="5633875"/>
              <a:ext cx="88249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ML-DSA</a:t>
              </a:r>
              <a:endParaRPr lang="zh-TW"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487227" cy="461665"/>
            <a:chOff x="568442" y="319364"/>
            <a:chExt cx="3487227"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38971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pic>
        <p:nvPicPr>
          <p:cNvPr id="7" name="圖片 6">
            <a:extLst>
              <a:ext uri="{FF2B5EF4-FFF2-40B4-BE49-F238E27FC236}">
                <a16:creationId xmlns:a16="http://schemas.microsoft.com/office/drawing/2014/main" id="{46F54EC7-BDF9-4E14-4A51-E6A06A29C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0" y="779087"/>
            <a:ext cx="10800000" cy="5697206"/>
          </a:xfrm>
          <a:prstGeom prst="rect">
            <a:avLst/>
          </a:prstGeom>
        </p:spPr>
      </p:pic>
    </p:spTree>
    <p:extLst>
      <p:ext uri="{BB962C8B-B14F-4D97-AF65-F5344CB8AC3E}">
        <p14:creationId xmlns:p14="http://schemas.microsoft.com/office/powerpoint/2010/main" val="290264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41472" cy="461665"/>
            <a:chOff x="568442" y="319364"/>
            <a:chExt cx="3541472"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4395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KeyGen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B9CF0BF6-3030-8AAB-5579-B4AC070E9F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1812671"/>
            <a:ext cx="11520000" cy="3232658"/>
          </a:xfrm>
          <a:prstGeom prst="rect">
            <a:avLst/>
          </a:prstGeom>
        </p:spPr>
      </p:pic>
    </p:spTree>
    <p:extLst>
      <p:ext uri="{BB962C8B-B14F-4D97-AF65-F5344CB8AC3E}">
        <p14:creationId xmlns:p14="http://schemas.microsoft.com/office/powerpoint/2010/main" val="324519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92768" cy="461665"/>
            <a:chOff x="568442" y="319364"/>
            <a:chExt cx="3592768"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9525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SignGen</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804D9ADE-2D4F-49BC-AD7B-361648CED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7715249" y="6393657"/>
            <a:ext cx="45719" cy="61913"/>
          </a:xfrm>
          <a:prstGeom prst="rect">
            <a:avLst/>
          </a:prstGeom>
        </p:spPr>
      </p:pic>
      <p:pic>
        <p:nvPicPr>
          <p:cNvPr id="16" name="圖片 15">
            <a:extLst>
              <a:ext uri="{FF2B5EF4-FFF2-40B4-BE49-F238E27FC236}">
                <a16:creationId xmlns:a16="http://schemas.microsoft.com/office/drawing/2014/main" id="{FDCB4E9E-E21D-4525-8E1D-8B7805A517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039" t="90886" r="39564" b="7066"/>
          <a:stretch/>
        </p:blipFill>
        <p:spPr>
          <a:xfrm>
            <a:off x="9684544" y="6579393"/>
            <a:ext cx="45719" cy="61913"/>
          </a:xfrm>
          <a:prstGeom prst="rect">
            <a:avLst/>
          </a:prstGeom>
        </p:spPr>
      </p:pic>
      <p:pic>
        <p:nvPicPr>
          <p:cNvPr id="6" name="圖片 5">
            <a:extLst>
              <a:ext uri="{FF2B5EF4-FFF2-40B4-BE49-F238E27FC236}">
                <a16:creationId xmlns:a16="http://schemas.microsoft.com/office/drawing/2014/main" id="{4C2124E4-BA8B-0C5A-1E95-E0C7C4EBEE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373" y="752335"/>
            <a:ext cx="11520000" cy="2618499"/>
          </a:xfrm>
          <a:prstGeom prst="rect">
            <a:avLst/>
          </a:prstGeom>
        </p:spPr>
      </p:pic>
      <p:pic>
        <p:nvPicPr>
          <p:cNvPr id="8" name="圖片 7">
            <a:extLst>
              <a:ext uri="{FF2B5EF4-FFF2-40B4-BE49-F238E27FC236}">
                <a16:creationId xmlns:a16="http://schemas.microsoft.com/office/drawing/2014/main" id="{55D02EEE-2037-F839-8A7B-5D2C6343D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73" y="3370834"/>
            <a:ext cx="11520000" cy="3417561"/>
          </a:xfrm>
          <a:prstGeom prst="rect">
            <a:avLst/>
          </a:prstGeom>
        </p:spPr>
      </p:pic>
      <p:cxnSp>
        <p:nvCxnSpPr>
          <p:cNvPr id="13" name="接點: 肘形 12">
            <a:extLst>
              <a:ext uri="{FF2B5EF4-FFF2-40B4-BE49-F238E27FC236}">
                <a16:creationId xmlns:a16="http://schemas.microsoft.com/office/drawing/2014/main" id="{0BD9F008-43DC-1A71-70F7-F6DF0B3576B2}"/>
              </a:ext>
            </a:extLst>
          </p:cNvPr>
          <p:cNvCxnSpPr>
            <a:stCxn id="6" idx="3"/>
            <a:endCxn id="8" idx="1"/>
          </p:cNvCxnSpPr>
          <p:nvPr/>
        </p:nvCxnSpPr>
        <p:spPr>
          <a:xfrm flipH="1">
            <a:off x="333373" y="2061585"/>
            <a:ext cx="11520000" cy="3018030"/>
          </a:xfrm>
          <a:prstGeom prst="bentConnector5">
            <a:avLst>
              <a:gd name="adj1" fmla="val -1984"/>
              <a:gd name="adj2" fmla="val 41109"/>
              <a:gd name="adj3" fmla="val 1019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41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507360" cy="461665"/>
            <a:chOff x="568442" y="319364"/>
            <a:chExt cx="3507360" cy="461666"/>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409844"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Timing diagram - SignVer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pic>
        <p:nvPicPr>
          <p:cNvPr id="5" name="圖片 4">
            <a:extLst>
              <a:ext uri="{FF2B5EF4-FFF2-40B4-BE49-F238E27FC236}">
                <a16:creationId xmlns:a16="http://schemas.microsoft.com/office/drawing/2014/main" id="{DE794D7F-78AD-C9C7-59E8-526DA81A7B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00" y="2094815"/>
            <a:ext cx="11520000" cy="2668369"/>
          </a:xfrm>
          <a:prstGeom prst="rect">
            <a:avLst/>
          </a:prstGeom>
        </p:spPr>
      </p:pic>
    </p:spTree>
    <p:extLst>
      <p:ext uri="{BB962C8B-B14F-4D97-AF65-F5344CB8AC3E}">
        <p14:creationId xmlns:p14="http://schemas.microsoft.com/office/powerpoint/2010/main" val="1288036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5B4B-6322-1029-9440-DFA9315563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7BFA021-7B89-E036-9915-96EE1DE740F6}"/>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1775D636-BB05-625C-8A46-9512B46EFBEA}"/>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3D00C6-D9FF-B6CB-002A-2342766F64E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1C5FB65-F9BB-B7B5-D7D3-520CBABD5AED}"/>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13" name="圖片 12">
            <a:extLst>
              <a:ext uri="{FF2B5EF4-FFF2-40B4-BE49-F238E27FC236}">
                <a16:creationId xmlns:a16="http://schemas.microsoft.com/office/drawing/2014/main" id="{3B899804-80CE-E930-EFA9-F295519C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779224"/>
            <a:ext cx="9000000" cy="5759411"/>
          </a:xfrm>
          <a:prstGeom prst="rect">
            <a:avLst/>
          </a:prstGeom>
        </p:spPr>
      </p:pic>
    </p:spTree>
    <p:extLst>
      <p:ext uri="{BB962C8B-B14F-4D97-AF65-F5344CB8AC3E}">
        <p14:creationId xmlns:p14="http://schemas.microsoft.com/office/powerpoint/2010/main" val="428461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FE52-D7CC-45C6-EF31-DEA840B692A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0340-E294-C138-1A3F-7C23823B88AD}"/>
              </a:ext>
            </a:extLst>
          </p:cNvPr>
          <p:cNvGrpSpPr/>
          <p:nvPr/>
        </p:nvGrpSpPr>
        <p:grpSpPr>
          <a:xfrm>
            <a:off x="568443" y="319365"/>
            <a:ext cx="2673862" cy="461665"/>
            <a:chOff x="568442" y="319364"/>
            <a:chExt cx="2673862" cy="461666"/>
          </a:xfrm>
        </p:grpSpPr>
        <p:sp>
          <p:nvSpPr>
            <p:cNvPr id="55" name="文本框 23">
              <a:extLst>
                <a:ext uri="{FF2B5EF4-FFF2-40B4-BE49-F238E27FC236}">
                  <a16:creationId xmlns:a16="http://schemas.microsoft.com/office/drawing/2014/main" id="{37D46255-7EA3-E26C-F713-1B3A518364A0}"/>
                </a:ext>
              </a:extLst>
            </p:cNvPr>
            <p:cNvSpPr txBox="1"/>
            <p:nvPr/>
          </p:nvSpPr>
          <p:spPr>
            <a:xfrm>
              <a:off x="665958" y="319364"/>
              <a:ext cx="25763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8D83FCD-D417-1A80-079E-705B2F24610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4EA864EC-AE94-E132-A8FA-FCA44900B506}"/>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pic>
        <p:nvPicPr>
          <p:cNvPr id="5" name="圖片 4">
            <a:extLst>
              <a:ext uri="{FF2B5EF4-FFF2-40B4-BE49-F238E27FC236}">
                <a16:creationId xmlns:a16="http://schemas.microsoft.com/office/drawing/2014/main" id="{1E630A2B-D2AB-DE36-BC8E-B2FB98335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70" y="1589548"/>
            <a:ext cx="10800000" cy="3678904"/>
          </a:xfrm>
          <a:prstGeom prst="rect">
            <a:avLst/>
          </a:prstGeom>
        </p:spPr>
      </p:pic>
    </p:spTree>
    <p:extLst>
      <p:ext uri="{BB962C8B-B14F-4D97-AF65-F5344CB8AC3E}">
        <p14:creationId xmlns:p14="http://schemas.microsoft.com/office/powerpoint/2010/main" val="28964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2DF3-BE8D-8E3E-953B-4A8DA748208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60EB1D-17BA-8C9B-D5EF-4281B0D461D1}"/>
              </a:ext>
            </a:extLst>
          </p:cNvPr>
          <p:cNvGrpSpPr/>
          <p:nvPr/>
        </p:nvGrpSpPr>
        <p:grpSpPr>
          <a:xfrm>
            <a:off x="568443" y="319365"/>
            <a:ext cx="2725158" cy="461665"/>
            <a:chOff x="568442" y="319364"/>
            <a:chExt cx="2725158" cy="461666"/>
          </a:xfrm>
        </p:grpSpPr>
        <p:sp>
          <p:nvSpPr>
            <p:cNvPr id="55" name="文本框 23">
              <a:extLst>
                <a:ext uri="{FF2B5EF4-FFF2-40B4-BE49-F238E27FC236}">
                  <a16:creationId xmlns:a16="http://schemas.microsoft.com/office/drawing/2014/main" id="{BE520470-4132-27FA-ED87-8D4D79D8AE08}"/>
                </a:ext>
              </a:extLst>
            </p:cNvPr>
            <p:cNvSpPr txBox="1"/>
            <p:nvPr/>
          </p:nvSpPr>
          <p:spPr>
            <a:xfrm>
              <a:off x="665958" y="319364"/>
              <a:ext cx="26276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76926AC-9FE4-99D6-E0B1-30A195608DA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C3B210D-A258-6725-BA1B-95CD1F9BFFEA}"/>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E6160975-6D0D-BA9B-20B9-96783D8EE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664288"/>
            <a:ext cx="10800000" cy="3809589"/>
          </a:xfrm>
          <a:prstGeom prst="rect">
            <a:avLst/>
          </a:prstGeom>
        </p:spPr>
      </p:pic>
      <p:pic>
        <p:nvPicPr>
          <p:cNvPr id="8" name="圖片 7">
            <a:extLst>
              <a:ext uri="{FF2B5EF4-FFF2-40B4-BE49-F238E27FC236}">
                <a16:creationId xmlns:a16="http://schemas.microsoft.com/office/drawing/2014/main" id="{88EC1C0C-7D5A-86B2-1189-565853CBDF03}"/>
              </a:ext>
            </a:extLst>
          </p:cNvPr>
          <p:cNvPicPr>
            <a:picLocks noChangeAspect="1"/>
          </p:cNvPicPr>
          <p:nvPr/>
        </p:nvPicPr>
        <p:blipFill>
          <a:blip r:embed="rId4"/>
          <a:stretch>
            <a:fillRect/>
          </a:stretch>
        </p:blipFill>
        <p:spPr>
          <a:xfrm>
            <a:off x="2916985" y="4005389"/>
            <a:ext cx="166733" cy="142568"/>
          </a:xfrm>
          <a:prstGeom prst="rect">
            <a:avLst/>
          </a:prstGeom>
        </p:spPr>
      </p:pic>
      <p:pic>
        <p:nvPicPr>
          <p:cNvPr id="9" name="圖片 8">
            <a:extLst>
              <a:ext uri="{FF2B5EF4-FFF2-40B4-BE49-F238E27FC236}">
                <a16:creationId xmlns:a16="http://schemas.microsoft.com/office/drawing/2014/main" id="{4E5CF5DB-1265-C069-0B1D-BB6E65AA791C}"/>
              </a:ext>
            </a:extLst>
          </p:cNvPr>
          <p:cNvPicPr>
            <a:picLocks noChangeAspect="1"/>
          </p:cNvPicPr>
          <p:nvPr/>
        </p:nvPicPr>
        <p:blipFill>
          <a:blip r:embed="rId4"/>
          <a:stretch>
            <a:fillRect/>
          </a:stretch>
        </p:blipFill>
        <p:spPr>
          <a:xfrm>
            <a:off x="2101645" y="1934176"/>
            <a:ext cx="166733" cy="142568"/>
          </a:xfrm>
          <a:prstGeom prst="rect">
            <a:avLst/>
          </a:prstGeom>
        </p:spPr>
      </p:pic>
    </p:spTree>
    <p:extLst>
      <p:ext uri="{BB962C8B-B14F-4D97-AF65-F5344CB8AC3E}">
        <p14:creationId xmlns:p14="http://schemas.microsoft.com/office/powerpoint/2010/main" val="214875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D6-F90F-AAB0-09B5-C1128EF071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48379CE-6225-5FF8-871B-87C1D498B7A5}"/>
              </a:ext>
            </a:extLst>
          </p:cNvPr>
          <p:cNvGrpSpPr/>
          <p:nvPr/>
        </p:nvGrpSpPr>
        <p:grpSpPr>
          <a:xfrm>
            <a:off x="568443" y="319365"/>
            <a:ext cx="3393611" cy="461665"/>
            <a:chOff x="568442" y="319364"/>
            <a:chExt cx="3393611" cy="461666"/>
          </a:xfrm>
        </p:grpSpPr>
        <p:sp>
          <p:nvSpPr>
            <p:cNvPr id="55" name="文本框 23">
              <a:extLst>
                <a:ext uri="{FF2B5EF4-FFF2-40B4-BE49-F238E27FC236}">
                  <a16:creationId xmlns:a16="http://schemas.microsoft.com/office/drawing/2014/main" id="{EE1573A0-A843-5AE9-ACD2-E02126081535}"/>
                </a:ext>
              </a:extLst>
            </p:cNvPr>
            <p:cNvSpPr txBox="1"/>
            <p:nvPr/>
          </p:nvSpPr>
          <p:spPr>
            <a:xfrm>
              <a:off x="665958" y="319364"/>
              <a:ext cx="329609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ExpandMASK</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5A4EFE9-AA86-AA0B-C099-0BC82AD9D40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0320118-DB68-8794-EF4D-B0D7492ECC98}"/>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pic>
        <p:nvPicPr>
          <p:cNvPr id="4" name="圖片 3">
            <a:extLst>
              <a:ext uri="{FF2B5EF4-FFF2-40B4-BE49-F238E27FC236}">
                <a16:creationId xmlns:a16="http://schemas.microsoft.com/office/drawing/2014/main" id="{A0F5C9B4-1A4A-0BC6-B9C2-311200E9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315049"/>
            <a:ext cx="10800000" cy="4951233"/>
          </a:xfrm>
          <a:prstGeom prst="rect">
            <a:avLst/>
          </a:prstGeom>
        </p:spPr>
      </p:pic>
    </p:spTree>
    <p:extLst>
      <p:ext uri="{BB962C8B-B14F-4D97-AF65-F5344CB8AC3E}">
        <p14:creationId xmlns:p14="http://schemas.microsoft.com/office/powerpoint/2010/main" val="287089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798-DE17-A10E-8960-A7B0179FFE3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7330054-A2F9-FEC6-D456-76FF0FB0A610}"/>
              </a:ext>
            </a:extLst>
          </p:cNvPr>
          <p:cNvGrpSpPr/>
          <p:nvPr/>
        </p:nvGrpSpPr>
        <p:grpSpPr>
          <a:xfrm>
            <a:off x="568443" y="319365"/>
            <a:ext cx="3252547" cy="461665"/>
            <a:chOff x="568442" y="319364"/>
            <a:chExt cx="3252547" cy="461666"/>
          </a:xfrm>
        </p:grpSpPr>
        <p:sp>
          <p:nvSpPr>
            <p:cNvPr id="55" name="文本框 23">
              <a:extLst>
                <a:ext uri="{FF2B5EF4-FFF2-40B4-BE49-F238E27FC236}">
                  <a16:creationId xmlns:a16="http://schemas.microsoft.com/office/drawing/2014/main" id="{8EC209E7-7D6F-7859-D315-EC18AB4FC672}"/>
                </a:ext>
              </a:extLst>
            </p:cNvPr>
            <p:cNvSpPr txBox="1"/>
            <p:nvPr/>
          </p:nvSpPr>
          <p:spPr>
            <a:xfrm>
              <a:off x="665958" y="319364"/>
              <a:ext cx="3155031"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 - </a:t>
              </a:r>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5CCEBA-EA17-3D3F-67D2-DECCBA461DB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3620983-7F02-A4BE-42A0-132DE735726B}"/>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pic>
        <p:nvPicPr>
          <p:cNvPr id="4" name="圖片 3">
            <a:extLst>
              <a:ext uri="{FF2B5EF4-FFF2-40B4-BE49-F238E27FC236}">
                <a16:creationId xmlns:a16="http://schemas.microsoft.com/office/drawing/2014/main" id="{B95968C1-15B0-EA60-C337-5342A414D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42" y="1271361"/>
            <a:ext cx="10800000" cy="4601716"/>
          </a:xfrm>
          <a:prstGeom prst="rect">
            <a:avLst/>
          </a:prstGeom>
        </p:spPr>
      </p:pic>
    </p:spTree>
    <p:extLst>
      <p:ext uri="{BB962C8B-B14F-4D97-AF65-F5344CB8AC3E}">
        <p14:creationId xmlns:p14="http://schemas.microsoft.com/office/powerpoint/2010/main" val="214780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926630" y="967002"/>
            <a:ext cx="10498608" cy="307629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a:t>
            </a:r>
            <a:r>
              <a:rPr lang="en-US" altLang="zh-TW" sz="2000" b="1" dirty="0">
                <a:latin typeface="Times New Roman" panose="02020603050405020304" pitchFamily="18" charset="0"/>
                <a:cs typeface="Times New Roman" panose="02020603050405020304" pitchFamily="18" charset="0"/>
              </a:rPr>
              <a:t>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MLWE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&amp;</a:t>
            </a:r>
            <a:r>
              <a:rPr lang="zh-TW" altLang="en-US" sz="2000" dirty="0">
                <a:latin typeface="Times New Roman" panose="02020603050405020304" pitchFamily="18" charset="0"/>
                <a:cs typeface="Times New Roman" panose="02020603050405020304" pitchFamily="18" charset="0"/>
              </a:rPr>
              <a:t> </a:t>
            </a:r>
            <a:r>
              <a:rPr lang="en-US" altLang="zh-TW" sz="2000" b="1" dirty="0" err="1">
                <a:latin typeface="Times New Roman" panose="02020603050405020304" pitchFamily="18" charset="0"/>
                <a:cs typeface="Times New Roman" panose="02020603050405020304" pitchFamily="18" charset="0"/>
              </a:rPr>
              <a:t>SelfTargetMSIS</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a:t>
            </a:r>
            <a:r>
              <a:rPr lang="en-US" altLang="zh-TW" sz="2000" b="1" dirty="0">
                <a:latin typeface="Times New Roman" panose="02020603050405020304" pitchFamily="18" charset="0"/>
                <a:cs typeface="Times New Roman" panose="02020603050405020304" pitchFamily="18" charset="0"/>
              </a:rPr>
              <a:t>Fiat-Shamir with Aborts</a:t>
            </a:r>
            <a:r>
              <a:rPr lang="en-US" altLang="zh-TW" sz="2000" dirty="0">
                <a:latin typeface="Times New Roman" panose="02020603050405020304" pitchFamily="18" charset="0"/>
                <a:cs typeface="Times New Roman" panose="02020603050405020304" pitchFamily="18" charset="0"/>
              </a:rPr>
              <a:t> for non-interactive signature generation</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Ensure signature and error stay within bounds using </a:t>
            </a:r>
            <a:r>
              <a:rPr lang="en-US" altLang="zh-TW" sz="2000" b="1" dirty="0">
                <a:latin typeface="Times New Roman" panose="02020603050405020304" pitchFamily="18" charset="0"/>
                <a:cs typeface="Times New Roman" panose="02020603050405020304" pitchFamily="18" charset="0"/>
              </a:rPr>
              <a:t>rejection sampling</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a:t>
            </a:r>
            <a:r>
              <a:rPr lang="en-US" altLang="zh-TW" sz="2000" b="1" dirty="0">
                <a:latin typeface="Times New Roman" panose="02020603050405020304" pitchFamily="18" charset="0"/>
                <a:cs typeface="Times New Roman" panose="02020603050405020304" pitchFamily="18" charset="0"/>
              </a:rPr>
              <a:t>fast arithmetic operations</a:t>
            </a:r>
            <a:r>
              <a:rPr lang="en-US" altLang="zh-TW" sz="2000"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efficient encryption</a:t>
            </a:r>
            <a:r>
              <a:rPr lang="en-US" altLang="zh-TW" sz="2000" dirty="0">
                <a:latin typeface="Times New Roman" panose="02020603050405020304" pitchFamily="18" charset="0"/>
                <a:cs typeface="Times New Roman" panose="02020603050405020304" pitchFamily="18" charset="0"/>
              </a:rPr>
              <a:t>, and </a:t>
            </a:r>
            <a:r>
              <a:rPr lang="en-US" altLang="zh-TW" sz="2000" b="1" dirty="0">
                <a:latin typeface="Times New Roman" panose="02020603050405020304" pitchFamily="18" charset="0"/>
                <a:cs typeface="Times New Roman" panose="02020603050405020304" pitchFamily="18" charset="0"/>
              </a:rPr>
              <a:t>compact signatures</a:t>
            </a:r>
          </a:p>
        </p:txBody>
      </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pic>
        <p:nvPicPr>
          <p:cNvPr id="5" name="圖片 4">
            <a:extLst>
              <a:ext uri="{FF2B5EF4-FFF2-40B4-BE49-F238E27FC236}">
                <a16:creationId xmlns:a16="http://schemas.microsoft.com/office/drawing/2014/main" id="{243682A7-C3F5-414A-B645-A5E151A384D1}"/>
              </a:ext>
            </a:extLst>
          </p:cNvPr>
          <p:cNvPicPr>
            <a:picLocks noChangeAspect="1"/>
          </p:cNvPicPr>
          <p:nvPr/>
        </p:nvPicPr>
        <p:blipFill>
          <a:blip r:embed="rId3"/>
          <a:stretch>
            <a:fillRect/>
          </a:stretch>
        </p:blipFill>
        <p:spPr>
          <a:xfrm>
            <a:off x="1318487" y="4500571"/>
            <a:ext cx="1370920" cy="1370920"/>
          </a:xfrm>
          <a:prstGeom prst="rect">
            <a:avLst/>
          </a:prstGeom>
        </p:spPr>
      </p:pic>
      <p:pic>
        <p:nvPicPr>
          <p:cNvPr id="11" name="圖片 10">
            <a:extLst>
              <a:ext uri="{FF2B5EF4-FFF2-40B4-BE49-F238E27FC236}">
                <a16:creationId xmlns:a16="http://schemas.microsoft.com/office/drawing/2014/main" id="{2B7BE41D-9968-45B0-890D-5D62B492E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7732" y="4593394"/>
            <a:ext cx="1471937" cy="1471937"/>
          </a:xfrm>
          <a:prstGeom prst="rect">
            <a:avLst/>
          </a:prstGeom>
        </p:spPr>
      </p:pic>
      <p:pic>
        <p:nvPicPr>
          <p:cNvPr id="13" name="圖片 12">
            <a:extLst>
              <a:ext uri="{FF2B5EF4-FFF2-40B4-BE49-F238E27FC236}">
                <a16:creationId xmlns:a16="http://schemas.microsoft.com/office/drawing/2014/main" id="{B5CA40E7-473C-4033-8A61-6D4AD4949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5373" y="4593394"/>
            <a:ext cx="1471937" cy="1471937"/>
          </a:xfrm>
          <a:prstGeom prst="rect">
            <a:avLst/>
          </a:prstGeom>
        </p:spPr>
      </p:pic>
      <p:grpSp>
        <p:nvGrpSpPr>
          <p:cNvPr id="17" name="群組 16">
            <a:extLst>
              <a:ext uri="{FF2B5EF4-FFF2-40B4-BE49-F238E27FC236}">
                <a16:creationId xmlns:a16="http://schemas.microsoft.com/office/drawing/2014/main" id="{5CC2DF84-D905-4BCF-8551-99E50116603C}"/>
              </a:ext>
            </a:extLst>
          </p:cNvPr>
          <p:cNvGrpSpPr/>
          <p:nvPr/>
        </p:nvGrpSpPr>
        <p:grpSpPr>
          <a:xfrm>
            <a:off x="5977993" y="4656151"/>
            <a:ext cx="1983022" cy="1370920"/>
            <a:chOff x="6069762" y="4171363"/>
            <a:chExt cx="2992728" cy="2379152"/>
          </a:xfrm>
        </p:grpSpPr>
        <p:sp>
          <p:nvSpPr>
            <p:cNvPr id="98" name="矩形: 圓角 97">
              <a:extLst>
                <a:ext uri="{FF2B5EF4-FFF2-40B4-BE49-F238E27FC236}">
                  <a16:creationId xmlns:a16="http://schemas.microsoft.com/office/drawing/2014/main" id="{155893ED-4CCF-4D44-A538-0AA4A5D899E5}"/>
                </a:ext>
              </a:extLst>
            </p:cNvPr>
            <p:cNvSpPr/>
            <p:nvPr/>
          </p:nvSpPr>
          <p:spPr>
            <a:xfrm>
              <a:off x="6069763" y="4171363"/>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Commitment</a:t>
              </a:r>
              <a:endParaRPr lang="zh-TW" altLang="en-US" sz="1200" dirty="0"/>
            </a:p>
          </p:txBody>
        </p:sp>
        <p:sp>
          <p:nvSpPr>
            <p:cNvPr id="99" name="矩形: 圓角 98">
              <a:extLst>
                <a:ext uri="{FF2B5EF4-FFF2-40B4-BE49-F238E27FC236}">
                  <a16:creationId xmlns:a16="http://schemas.microsoft.com/office/drawing/2014/main" id="{094A16B6-D71B-462D-B768-FDADE05C0C59}"/>
                </a:ext>
              </a:extLst>
            </p:cNvPr>
            <p:cNvSpPr/>
            <p:nvPr/>
          </p:nvSpPr>
          <p:spPr>
            <a:xfrm>
              <a:off x="6069763" y="5090939"/>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Challenge</a:t>
              </a:r>
              <a:endParaRPr lang="zh-TW" altLang="en-US" sz="1200" dirty="0"/>
            </a:p>
          </p:txBody>
        </p:sp>
        <p:sp>
          <p:nvSpPr>
            <p:cNvPr id="100" name="矩形: 圓角 99">
              <a:extLst>
                <a:ext uri="{FF2B5EF4-FFF2-40B4-BE49-F238E27FC236}">
                  <a16:creationId xmlns:a16="http://schemas.microsoft.com/office/drawing/2014/main" id="{DD9843EA-C792-4215-9C0F-7C00CAE827BF}"/>
                </a:ext>
              </a:extLst>
            </p:cNvPr>
            <p:cNvSpPr/>
            <p:nvPr/>
          </p:nvSpPr>
          <p:spPr>
            <a:xfrm>
              <a:off x="6069762" y="6010515"/>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Response</a:t>
              </a:r>
            </a:p>
          </p:txBody>
        </p:sp>
        <p:cxnSp>
          <p:nvCxnSpPr>
            <p:cNvPr id="101" name="直線單箭頭接點 100">
              <a:extLst>
                <a:ext uri="{FF2B5EF4-FFF2-40B4-BE49-F238E27FC236}">
                  <a16:creationId xmlns:a16="http://schemas.microsoft.com/office/drawing/2014/main" id="{11EABFF3-A1CF-4C86-9E3B-D69F09EDEAEB}"/>
                </a:ext>
              </a:extLst>
            </p:cNvPr>
            <p:cNvCxnSpPr>
              <a:cxnSpLocks/>
              <a:stCxn id="98" idx="2"/>
              <a:endCxn id="99" idx="0"/>
            </p:cNvCxnSpPr>
            <p:nvPr/>
          </p:nvCxnSpPr>
          <p:spPr>
            <a:xfrm>
              <a:off x="6969763" y="4711363"/>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1084BDDD-B466-4DB7-A315-BE7C3D363EF1}"/>
                </a:ext>
              </a:extLst>
            </p:cNvPr>
            <p:cNvCxnSpPr>
              <a:cxnSpLocks/>
              <a:stCxn id="99" idx="2"/>
              <a:endCxn id="100" idx="0"/>
            </p:cNvCxnSpPr>
            <p:nvPr/>
          </p:nvCxnSpPr>
          <p:spPr>
            <a:xfrm flipH="1">
              <a:off x="6969762" y="5630939"/>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接點: 弧形 14">
              <a:extLst>
                <a:ext uri="{FF2B5EF4-FFF2-40B4-BE49-F238E27FC236}">
                  <a16:creationId xmlns:a16="http://schemas.microsoft.com/office/drawing/2014/main" id="{C8123C36-E342-4F83-B100-0015E7C6D698}"/>
                </a:ext>
              </a:extLst>
            </p:cNvPr>
            <p:cNvCxnSpPr>
              <a:stCxn id="100" idx="3"/>
              <a:endCxn id="98" idx="3"/>
            </p:cNvCxnSpPr>
            <p:nvPr/>
          </p:nvCxnSpPr>
          <p:spPr>
            <a:xfrm flipV="1">
              <a:off x="7869762" y="4441363"/>
              <a:ext cx="1" cy="1839152"/>
            </a:xfrm>
            <a:prstGeom prst="curved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B8F2D23-01C2-41BC-8EF3-0A3B046A3487}"/>
                </a:ext>
              </a:extLst>
            </p:cNvPr>
            <p:cNvSpPr/>
            <p:nvPr/>
          </p:nvSpPr>
          <p:spPr>
            <a:xfrm>
              <a:off x="8152382" y="5021573"/>
              <a:ext cx="910108" cy="480716"/>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Aborts</a:t>
              </a:r>
              <a:endParaRPr lang="zh-TW" altLang="en-US" sz="1200" dirty="0"/>
            </a:p>
          </p:txBody>
        </p:sp>
      </p:gr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28F0-2D4C-D574-1F0B-A4A33229452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A6D2A42-16D8-6990-0567-31974B6ED675}"/>
              </a:ext>
            </a:extLst>
          </p:cNvPr>
          <p:cNvGrpSpPr/>
          <p:nvPr/>
        </p:nvGrpSpPr>
        <p:grpSpPr>
          <a:xfrm>
            <a:off x="568443" y="319365"/>
            <a:ext cx="1445962" cy="461665"/>
            <a:chOff x="568442" y="319364"/>
            <a:chExt cx="1445962" cy="461666"/>
          </a:xfrm>
        </p:grpSpPr>
        <p:sp>
          <p:nvSpPr>
            <p:cNvPr id="55" name="文本框 23">
              <a:extLst>
                <a:ext uri="{FF2B5EF4-FFF2-40B4-BE49-F238E27FC236}">
                  <a16:creationId xmlns:a16="http://schemas.microsoft.com/office/drawing/2014/main" id="{EC0B887E-4397-7BD4-2E3B-5BE5E77C45C9}"/>
                </a:ext>
              </a:extLst>
            </p:cNvPr>
            <p:cNvSpPr txBox="1"/>
            <p:nvPr/>
          </p:nvSpPr>
          <p:spPr>
            <a:xfrm>
              <a:off x="665958" y="319364"/>
              <a:ext cx="134844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PWMAC</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E4C1662-92B7-8A2D-FD2D-86070847447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CD344FD-42AE-57C2-59C7-A33168816718}"/>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pic>
        <p:nvPicPr>
          <p:cNvPr id="4" name="圖片 3">
            <a:extLst>
              <a:ext uri="{FF2B5EF4-FFF2-40B4-BE49-F238E27FC236}">
                <a16:creationId xmlns:a16="http://schemas.microsoft.com/office/drawing/2014/main" id="{B61E1074-DCAC-4DCC-9F21-FAE0BB18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00" y="780574"/>
            <a:ext cx="10080000" cy="5296851"/>
          </a:xfrm>
          <a:prstGeom prst="rect">
            <a:avLst/>
          </a:prstGeom>
        </p:spPr>
      </p:pic>
    </p:spTree>
    <p:extLst>
      <p:ext uri="{BB962C8B-B14F-4D97-AF65-F5344CB8AC3E}">
        <p14:creationId xmlns:p14="http://schemas.microsoft.com/office/powerpoint/2010/main" val="55384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6799-80BF-A4F2-95E3-52568D6862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440BAE-0AF8-C6F9-0626-F9147FDC1DBF}"/>
              </a:ext>
            </a:extLst>
          </p:cNvPr>
          <p:cNvGrpSpPr/>
          <p:nvPr/>
        </p:nvGrpSpPr>
        <p:grpSpPr>
          <a:xfrm>
            <a:off x="568443" y="319365"/>
            <a:ext cx="1306501" cy="461665"/>
            <a:chOff x="568442" y="319364"/>
            <a:chExt cx="1306501" cy="461666"/>
          </a:xfrm>
        </p:grpSpPr>
        <p:sp>
          <p:nvSpPr>
            <p:cNvPr id="55" name="文本框 23">
              <a:extLst>
                <a:ext uri="{FF2B5EF4-FFF2-40B4-BE49-F238E27FC236}">
                  <a16:creationId xmlns:a16="http://schemas.microsoft.com/office/drawing/2014/main" id="{670F5277-4912-4375-E95E-FDB26CE551EC}"/>
                </a:ext>
              </a:extLst>
            </p:cNvPr>
            <p:cNvSpPr txBox="1"/>
            <p:nvPr/>
          </p:nvSpPr>
          <p:spPr>
            <a:xfrm>
              <a:off x="665958" y="319364"/>
              <a:ext cx="1208985"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Encoder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F02D86A-148C-15AC-51C9-DF053115F58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4622B9F-C3DC-752A-8981-ADECD9209B22}"/>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pic>
        <p:nvPicPr>
          <p:cNvPr id="5" name="圖片 4">
            <a:extLst>
              <a:ext uri="{FF2B5EF4-FFF2-40B4-BE49-F238E27FC236}">
                <a16:creationId xmlns:a16="http://schemas.microsoft.com/office/drawing/2014/main" id="{4C2E5858-8F1B-EB65-8246-15B5C1A10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444" y="834391"/>
            <a:ext cx="9279112" cy="5715395"/>
          </a:xfrm>
          <a:prstGeom prst="rect">
            <a:avLst/>
          </a:prstGeom>
        </p:spPr>
      </p:pic>
    </p:spTree>
    <p:extLst>
      <p:ext uri="{BB962C8B-B14F-4D97-AF65-F5344CB8AC3E}">
        <p14:creationId xmlns:p14="http://schemas.microsoft.com/office/powerpoint/2010/main" val="956699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C112-4EA1-73A9-095F-184B5C8781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8EA5022-F121-5865-6E92-D6152CF10A6B}"/>
              </a:ext>
            </a:extLst>
          </p:cNvPr>
          <p:cNvGrpSpPr/>
          <p:nvPr/>
        </p:nvGrpSpPr>
        <p:grpSpPr>
          <a:xfrm>
            <a:off x="568443" y="319365"/>
            <a:ext cx="1324134" cy="461665"/>
            <a:chOff x="568442" y="319364"/>
            <a:chExt cx="1324134" cy="461666"/>
          </a:xfrm>
        </p:grpSpPr>
        <p:sp>
          <p:nvSpPr>
            <p:cNvPr id="55" name="文本框 23">
              <a:extLst>
                <a:ext uri="{FF2B5EF4-FFF2-40B4-BE49-F238E27FC236}">
                  <a16:creationId xmlns:a16="http://schemas.microsoft.com/office/drawing/2014/main" id="{9A64B67F-82A4-3E5D-DEB1-698986C99F2C}"/>
                </a:ext>
              </a:extLst>
            </p:cNvPr>
            <p:cNvSpPr txBox="1"/>
            <p:nvPr/>
          </p:nvSpPr>
          <p:spPr>
            <a:xfrm>
              <a:off x="665958" y="319364"/>
              <a:ext cx="122661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Decoder</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00C7411-AC85-2672-B9F7-A8EC4639DB1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BA1DED5-5123-B4A8-68AC-E7F9E3850655}"/>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pic>
        <p:nvPicPr>
          <p:cNvPr id="5" name="圖片 4">
            <a:extLst>
              <a:ext uri="{FF2B5EF4-FFF2-40B4-BE49-F238E27FC236}">
                <a16:creationId xmlns:a16="http://schemas.microsoft.com/office/drawing/2014/main" id="{6C6BE4CB-39DE-B45F-C4CD-9AB5577B3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173" y="781030"/>
            <a:ext cx="9703654" cy="5976888"/>
          </a:xfrm>
          <a:prstGeom prst="rect">
            <a:avLst/>
          </a:prstGeom>
        </p:spPr>
      </p:pic>
    </p:spTree>
    <p:extLst>
      <p:ext uri="{BB962C8B-B14F-4D97-AF65-F5344CB8AC3E}">
        <p14:creationId xmlns:p14="http://schemas.microsoft.com/office/powerpoint/2010/main" val="2850651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E5A3-601E-4282-66F4-BEE4027698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9787A9A-E4A8-BDBF-5532-28767DF26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B166B00D-E819-721F-937C-1D4A34A708D8}"/>
              </a:ext>
            </a:extLst>
          </p:cNvPr>
          <p:cNvSpPr txBox="1"/>
          <p:nvPr/>
        </p:nvSpPr>
        <p:spPr>
          <a:xfrm>
            <a:off x="3813775"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Simulation</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8FB617ED-0B9D-5CAA-E4A3-6406DD44D08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5A9C4524-6FCE-1289-0E07-E357712CB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65C9BECC-18EF-0283-18C2-197777EC7777}"/>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EE089FE4-BB0C-49A2-2839-90AF22B252E5}"/>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CADAF20-7F45-1AB7-F921-930929A60C4F}"/>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7B514B0-028B-8F48-A906-B6581D4F846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FEC28CC4-98F6-EBEF-6008-7BF2FE9B6487}"/>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extLst>
      <p:ext uri="{BB962C8B-B14F-4D97-AF65-F5344CB8AC3E}">
        <p14:creationId xmlns:p14="http://schemas.microsoft.com/office/powerpoint/2010/main" val="2843809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712976" cy="461665"/>
            <a:chOff x="568442" y="319364"/>
            <a:chExt cx="271297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61546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Design Flow</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
        <p:nvSpPr>
          <p:cNvPr id="41" name="任意多边形 10">
            <a:extLst>
              <a:ext uri="{FF2B5EF4-FFF2-40B4-BE49-F238E27FC236}">
                <a16:creationId xmlns:a16="http://schemas.microsoft.com/office/drawing/2014/main" id="{A702C3EB-34B5-468B-A15E-61A07709932D}"/>
              </a:ext>
            </a:extLst>
          </p:cNvPr>
          <p:cNvSpPr/>
          <p:nvPr/>
        </p:nvSpPr>
        <p:spPr>
          <a:xfrm>
            <a:off x="8610849" y="3360510"/>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任意多边形 12">
            <a:extLst>
              <a:ext uri="{FF2B5EF4-FFF2-40B4-BE49-F238E27FC236}">
                <a16:creationId xmlns:a16="http://schemas.microsoft.com/office/drawing/2014/main" id="{F4E0E771-D3C8-4B12-9C4A-9674CDB359B0}"/>
              </a:ext>
            </a:extLst>
          </p:cNvPr>
          <p:cNvSpPr/>
          <p:nvPr/>
        </p:nvSpPr>
        <p:spPr>
          <a:xfrm rot="2700000">
            <a:off x="8935239" y="3314215"/>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3" name="任意多边形 13">
            <a:extLst>
              <a:ext uri="{FF2B5EF4-FFF2-40B4-BE49-F238E27FC236}">
                <a16:creationId xmlns:a16="http://schemas.microsoft.com/office/drawing/2014/main" id="{2F9D4919-99CE-4837-9C47-212F81F1800C}"/>
              </a:ext>
            </a:extLst>
          </p:cNvPr>
          <p:cNvSpPr/>
          <p:nvPr/>
        </p:nvSpPr>
        <p:spPr>
          <a:xfrm>
            <a:off x="6195840" y="336082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任意多边形 19">
            <a:extLst>
              <a:ext uri="{FF2B5EF4-FFF2-40B4-BE49-F238E27FC236}">
                <a16:creationId xmlns:a16="http://schemas.microsoft.com/office/drawing/2014/main" id="{FA0D7086-C59C-4540-BA95-D9E0813B3ED9}"/>
              </a:ext>
            </a:extLst>
          </p:cNvPr>
          <p:cNvSpPr/>
          <p:nvPr/>
        </p:nvSpPr>
        <p:spPr>
          <a:xfrm rot="2700000">
            <a:off x="6520230" y="331452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5" name="任意多边形 20">
            <a:extLst>
              <a:ext uri="{FF2B5EF4-FFF2-40B4-BE49-F238E27FC236}">
                <a16:creationId xmlns:a16="http://schemas.microsoft.com/office/drawing/2014/main" id="{8BE4E884-5A11-4F71-BC54-A98F73ED8131}"/>
              </a:ext>
            </a:extLst>
          </p:cNvPr>
          <p:cNvSpPr/>
          <p:nvPr/>
        </p:nvSpPr>
        <p:spPr>
          <a:xfrm>
            <a:off x="3814338" y="3370393"/>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6" name="任意多边形 22">
            <a:extLst>
              <a:ext uri="{FF2B5EF4-FFF2-40B4-BE49-F238E27FC236}">
                <a16:creationId xmlns:a16="http://schemas.microsoft.com/office/drawing/2014/main" id="{E6579846-61D2-4A1B-B86D-BA22ACA846A3}"/>
              </a:ext>
            </a:extLst>
          </p:cNvPr>
          <p:cNvSpPr/>
          <p:nvPr/>
        </p:nvSpPr>
        <p:spPr>
          <a:xfrm rot="2700000">
            <a:off x="4138728" y="332409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7" name="任意多边形 27">
            <a:extLst>
              <a:ext uri="{FF2B5EF4-FFF2-40B4-BE49-F238E27FC236}">
                <a16:creationId xmlns:a16="http://schemas.microsoft.com/office/drawing/2014/main" id="{CBA5536C-B49F-4DC9-AAC0-BB353DF6C988}"/>
              </a:ext>
            </a:extLst>
          </p:cNvPr>
          <p:cNvSpPr/>
          <p:nvPr/>
        </p:nvSpPr>
        <p:spPr>
          <a:xfrm>
            <a:off x="1399329" y="3370706"/>
            <a:ext cx="2363194"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FB528C6C-EAEA-4C3F-BD1D-9417D68163FA}"/>
              </a:ext>
            </a:extLst>
          </p:cNvPr>
          <p:cNvSpPr/>
          <p:nvPr/>
        </p:nvSpPr>
        <p:spPr>
          <a:xfrm rot="2700000">
            <a:off x="1723718" y="3324411"/>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97863B3-4B2F-4EBA-BE7E-FB717EA7D037}"/>
              </a:ext>
            </a:extLst>
          </p:cNvPr>
          <p:cNvSpPr/>
          <p:nvPr/>
        </p:nvSpPr>
        <p:spPr>
          <a:xfrm>
            <a:off x="3678152" y="5158598"/>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Behavior Simulation</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B918B8F3-5D75-41C9-9607-336C7AE0030B}"/>
              </a:ext>
            </a:extLst>
          </p:cNvPr>
          <p:cNvSpPr/>
          <p:nvPr/>
        </p:nvSpPr>
        <p:spPr>
          <a:xfrm>
            <a:off x="729283" y="239602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71D4295-C1AA-4CF0-8E61-4E1529B0B7B4}"/>
              </a:ext>
            </a:extLst>
          </p:cNvPr>
          <p:cNvSpPr/>
          <p:nvPr/>
        </p:nvSpPr>
        <p:spPr>
          <a:xfrm>
            <a:off x="8420899" y="5159743"/>
            <a:ext cx="3041818"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Post-layout Simulation</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6AA918EA-54E6-4E2D-A8CD-FC7361719ED4}"/>
              </a:ext>
            </a:extLst>
          </p:cNvPr>
          <p:cNvSpPr/>
          <p:nvPr/>
        </p:nvSpPr>
        <p:spPr>
          <a:xfrm>
            <a:off x="5635968" y="2386516"/>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Placement &amp; Routing</a:t>
            </a: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3" name="矩形 52">
            <a:extLst>
              <a:ext uri="{FF2B5EF4-FFF2-40B4-BE49-F238E27FC236}">
                <a16:creationId xmlns:a16="http://schemas.microsoft.com/office/drawing/2014/main" id="{FB5E3DFC-55AB-4A2F-8DA5-63096D0EE5E0}"/>
              </a:ext>
            </a:extLst>
          </p:cNvPr>
          <p:cNvSpPr/>
          <p:nvPr/>
        </p:nvSpPr>
        <p:spPr>
          <a:xfrm>
            <a:off x="2173790"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298EFAB8-1F95-43D9-809F-C34F4A980A91}"/>
              </a:ext>
            </a:extLst>
          </p:cNvPr>
          <p:cNvSpPr/>
          <p:nvPr/>
        </p:nvSpPr>
        <p:spPr>
          <a:xfrm>
            <a:off x="4531505" y="388344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8" name="矩形 57">
            <a:extLst>
              <a:ext uri="{FF2B5EF4-FFF2-40B4-BE49-F238E27FC236}">
                <a16:creationId xmlns:a16="http://schemas.microsoft.com/office/drawing/2014/main" id="{DEC16207-010A-4EC8-AB52-5813A911C764}"/>
              </a:ext>
            </a:extLst>
          </p:cNvPr>
          <p:cNvSpPr/>
          <p:nvPr/>
        </p:nvSpPr>
        <p:spPr>
          <a:xfrm>
            <a:off x="6927080" y="3895538"/>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59" name="矩形 58">
            <a:extLst>
              <a:ext uri="{FF2B5EF4-FFF2-40B4-BE49-F238E27FC236}">
                <a16:creationId xmlns:a16="http://schemas.microsoft.com/office/drawing/2014/main" id="{2E28E471-1675-4860-AD15-584CD98ADAD8}"/>
              </a:ext>
            </a:extLst>
          </p:cNvPr>
          <p:cNvSpPr/>
          <p:nvPr/>
        </p:nvSpPr>
        <p:spPr>
          <a:xfrm>
            <a:off x="9322928" y="390542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4E5E740F-2569-4EF0-8976-BE597F6CBDC9}"/>
              </a:ext>
            </a:extLst>
          </p:cNvPr>
          <p:cNvSpPr txBox="1"/>
          <p:nvPr/>
        </p:nvSpPr>
        <p:spPr>
          <a:xfrm>
            <a:off x="732948"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Xilinx </a:t>
            </a:r>
            <a:r>
              <a:rPr lang="en-US" altLang="zh-TW" sz="2000" dirty="0" err="1">
                <a:latin typeface="Times New Roman" panose="02020603050405020304" pitchFamily="18" charset="0"/>
                <a:cs typeface="Times New Roman" panose="02020603050405020304" pitchFamily="18" charset="0"/>
              </a:rPr>
              <a:t>Vivado</a:t>
            </a:r>
            <a:r>
              <a:rPr lang="en-US" altLang="zh-TW" sz="2000" dirty="0">
                <a:latin typeface="Times New Roman" panose="02020603050405020304" pitchFamily="18" charset="0"/>
                <a:cs typeface="Times New Roman" panose="02020603050405020304" pitchFamily="18" charset="0"/>
              </a:rPr>
              <a:t> 2020.2</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Device</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XCVU19P</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082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99DC-D0BA-D1F1-098E-E09482BA939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DC98360-7F60-8711-3317-786E2E2E852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7BE96AA5-F827-90C6-F8A3-135C11D301F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9C1C9518-A586-0CEA-E0C7-3C68D6AA00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F6995970-275F-AF8F-CB57-22BE092BE19B}"/>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
        <p:nvSpPr>
          <p:cNvPr id="6" name="文字方塊 1">
            <a:extLst>
              <a:ext uri="{FF2B5EF4-FFF2-40B4-BE49-F238E27FC236}">
                <a16:creationId xmlns:a16="http://schemas.microsoft.com/office/drawing/2014/main" id="{6B421887-BB10-3DDD-9DD3-2BF71F7E53B0}"/>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2F5D9B3-1059-D522-3A68-64FBBC7F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66095"/>
          </a:xfrm>
          <a:prstGeom prst="rect">
            <a:avLst/>
          </a:prstGeom>
        </p:spPr>
      </p:pic>
    </p:spTree>
    <p:extLst>
      <p:ext uri="{BB962C8B-B14F-4D97-AF65-F5344CB8AC3E}">
        <p14:creationId xmlns:p14="http://schemas.microsoft.com/office/powerpoint/2010/main" val="2607778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6AF7-7B85-29CC-485C-F09F515E25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16DC00-983A-020C-D499-3B55BEE3552D}"/>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4041E4A3-F178-ACCD-43E2-25C36C16AA7E}"/>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34D33300-7B64-ACF3-8711-65973EAE35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01DB09E-CF19-255A-4D40-8A6CE46B910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
        <p:nvSpPr>
          <p:cNvPr id="6" name="文字方塊 1">
            <a:extLst>
              <a:ext uri="{FF2B5EF4-FFF2-40B4-BE49-F238E27FC236}">
                <a16:creationId xmlns:a16="http://schemas.microsoft.com/office/drawing/2014/main" id="{1B3053F6-E023-E326-4973-28F45EE1820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A7F239-30C9-28F1-D8C9-D9FAE5EC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34521"/>
          </a:xfrm>
          <a:prstGeom prst="rect">
            <a:avLst/>
          </a:prstGeom>
        </p:spPr>
      </p:pic>
    </p:spTree>
    <p:extLst>
      <p:ext uri="{BB962C8B-B14F-4D97-AF65-F5344CB8AC3E}">
        <p14:creationId xmlns:p14="http://schemas.microsoft.com/office/powerpoint/2010/main" val="1614888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73C1-811B-29A0-64A6-5FBCF1C3B7A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C7454D8A-CABC-59F5-6FDA-460225D4F083}"/>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A3248DCF-0726-11A1-6ED3-6695A572C044}"/>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B20488A7-57B7-5A9F-AACF-BAE46563052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9167910-B6D9-5151-0999-3A580A29FCE9}"/>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6" name="文字方塊 1">
            <a:extLst>
              <a:ext uri="{FF2B5EF4-FFF2-40B4-BE49-F238E27FC236}">
                <a16:creationId xmlns:a16="http://schemas.microsoft.com/office/drawing/2014/main" id="{D2A05C59-F09F-7F2E-BDEC-898C9012590E}"/>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A6680AC-72F9-1D01-2117-FAB09C9240B0}"/>
              </a:ext>
            </a:extLst>
          </p:cNvPr>
          <p:cNvSpPr txBox="1"/>
          <p:nvPr/>
        </p:nvSpPr>
        <p:spPr>
          <a:xfrm>
            <a:off x="568442" y="3774565"/>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6E01AFD-3772-C9D3-7BD0-C4CF7C97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0" y="1327381"/>
            <a:ext cx="10800000" cy="2336144"/>
          </a:xfrm>
          <a:prstGeom prst="rect">
            <a:avLst/>
          </a:prstGeom>
        </p:spPr>
      </p:pic>
      <p:pic>
        <p:nvPicPr>
          <p:cNvPr id="10" name="圖片 9">
            <a:extLst>
              <a:ext uri="{FF2B5EF4-FFF2-40B4-BE49-F238E27FC236}">
                <a16:creationId xmlns:a16="http://schemas.microsoft.com/office/drawing/2014/main" id="{6034365E-9A98-1A13-7707-59C33E45D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273228"/>
            <a:ext cx="10800000" cy="1695931"/>
          </a:xfrm>
          <a:prstGeom prst="rect">
            <a:avLst/>
          </a:prstGeom>
        </p:spPr>
      </p:pic>
    </p:spTree>
    <p:extLst>
      <p:ext uri="{BB962C8B-B14F-4D97-AF65-F5344CB8AC3E}">
        <p14:creationId xmlns:p14="http://schemas.microsoft.com/office/powerpoint/2010/main" val="179043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47E2-1CD5-0255-E916-D325FB922F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B91D90A-526C-558C-4E2E-A63B2C22565F}"/>
              </a:ext>
            </a:extLst>
          </p:cNvPr>
          <p:cNvGrpSpPr/>
          <p:nvPr/>
        </p:nvGrpSpPr>
        <p:grpSpPr>
          <a:xfrm>
            <a:off x="568443" y="319365"/>
            <a:ext cx="3812636" cy="461665"/>
            <a:chOff x="568442" y="319364"/>
            <a:chExt cx="3812636" cy="461666"/>
          </a:xfrm>
        </p:grpSpPr>
        <p:sp>
          <p:nvSpPr>
            <p:cNvPr id="55" name="文本框 23">
              <a:extLst>
                <a:ext uri="{FF2B5EF4-FFF2-40B4-BE49-F238E27FC236}">
                  <a16:creationId xmlns:a16="http://schemas.microsoft.com/office/drawing/2014/main" id="{5F3C5963-EFFE-0F77-6A65-DEE1D10748E6}"/>
                </a:ext>
              </a:extLst>
            </p:cNvPr>
            <p:cNvSpPr txBox="1"/>
            <p:nvPr/>
          </p:nvSpPr>
          <p:spPr>
            <a:xfrm>
              <a:off x="665958" y="319364"/>
              <a:ext cx="371512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KeyGen</a:t>
              </a:r>
            </a:p>
          </p:txBody>
        </p:sp>
        <p:sp>
          <p:nvSpPr>
            <p:cNvPr id="56" name="等腰三角形 55">
              <a:extLst>
                <a:ext uri="{FF2B5EF4-FFF2-40B4-BE49-F238E27FC236}">
                  <a16:creationId xmlns:a16="http://schemas.microsoft.com/office/drawing/2014/main" id="{DF3F9824-BF4E-A1B5-7805-57C980893BE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77780FA-3546-FA40-17C0-A7923955C934}"/>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
        <p:nvSpPr>
          <p:cNvPr id="6" name="文字方塊 1">
            <a:extLst>
              <a:ext uri="{FF2B5EF4-FFF2-40B4-BE49-F238E27FC236}">
                <a16:creationId xmlns:a16="http://schemas.microsoft.com/office/drawing/2014/main" id="{305DDEDC-C89D-A3E0-7216-3A8E4D63A319}"/>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964EBF9-53FD-E6A8-170A-79E07C9C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388" y="1677247"/>
            <a:ext cx="8331224" cy="4128748"/>
          </a:xfrm>
          <a:prstGeom prst="rect">
            <a:avLst/>
          </a:prstGeom>
        </p:spPr>
      </p:pic>
    </p:spTree>
    <p:extLst>
      <p:ext uri="{BB962C8B-B14F-4D97-AF65-F5344CB8AC3E}">
        <p14:creationId xmlns:p14="http://schemas.microsoft.com/office/powerpoint/2010/main" val="112970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41D8-5D9B-B356-4C95-01B2EB4CDD1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C478E1-1F8A-0553-75AD-E2115634A80F}"/>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5744077B-E2E6-776D-EC17-48F8DC37B71E}"/>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7CFCC762-9702-EBE5-CABB-24471A6DB15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970B8FBC-AE2E-51F9-F71E-5792B6FCBF83}"/>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
        <p:nvSpPr>
          <p:cNvPr id="6" name="文字方塊 1">
            <a:extLst>
              <a:ext uri="{FF2B5EF4-FFF2-40B4-BE49-F238E27FC236}">
                <a16:creationId xmlns:a16="http://schemas.microsoft.com/office/drawing/2014/main" id="{B8C02AAD-F1FB-FE28-672A-D28228B01BA7}"/>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EBD98F1-006D-C98B-A138-6889904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473284"/>
            <a:ext cx="10800000" cy="4518519"/>
          </a:xfrm>
          <a:prstGeom prst="rect">
            <a:avLst/>
          </a:prstGeom>
        </p:spPr>
      </p:pic>
    </p:spTree>
    <p:extLst>
      <p:ext uri="{BB962C8B-B14F-4D97-AF65-F5344CB8AC3E}">
        <p14:creationId xmlns:p14="http://schemas.microsoft.com/office/powerpoint/2010/main" val="417180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094012" cy="461665"/>
            <a:chOff x="568442" y="319364"/>
            <a:chExt cx="5094012" cy="461666"/>
          </a:xfrm>
        </p:grpSpPr>
        <p:sp>
          <p:nvSpPr>
            <p:cNvPr id="55" name="文本框 23"/>
            <p:cNvSpPr txBox="1"/>
            <p:nvPr/>
          </p:nvSpPr>
          <p:spPr>
            <a:xfrm>
              <a:off x="665958" y="319364"/>
              <a:ext cx="499649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BC817D-F32B-FCDB-EF91-70C4C3776966}"/>
                  </a:ext>
                </a:extLst>
              </p:cNvPr>
              <p:cNvSpPr txBox="1"/>
              <p:nvPr/>
            </p:nvSpPr>
            <p:spPr>
              <a:xfrm>
                <a:off x="957853" y="1037399"/>
                <a:ext cx="4987092" cy="277794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14:m>
                  <m:oMath xmlns:m="http://schemas.openxmlformats.org/officeDocument/2006/math">
                    <m:sSub>
                      <m:sSub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5" name="文字方塊 4">
                <a:extLst>
                  <a:ext uri="{FF2B5EF4-FFF2-40B4-BE49-F238E27FC236}">
                    <a16:creationId xmlns:a16="http://schemas.microsoft.com/office/drawing/2014/main" id="{50BC817D-F32B-FCDB-EF91-70C4C3776966}"/>
                  </a:ext>
                </a:extLst>
              </p:cNvPr>
              <p:cNvSpPr txBox="1">
                <a:spLocks noRot="1" noChangeAspect="1" noMove="1" noResize="1" noEditPoints="1" noAdjustHandles="1" noChangeArrowheads="1" noChangeShapeType="1" noTextEdit="1"/>
              </p:cNvSpPr>
              <p:nvPr/>
            </p:nvSpPr>
            <p:spPr>
              <a:xfrm>
                <a:off x="957853" y="1037399"/>
                <a:ext cx="4987092" cy="2777940"/>
              </a:xfrm>
              <a:prstGeom prst="rect">
                <a:avLst/>
              </a:prstGeom>
              <a:blipFill>
                <a:blip r:embed="rId3"/>
                <a:stretch>
                  <a:fillRect l="-978"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5134256" y="1037399"/>
                <a:ext cx="5248235"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a:t>
                </a:r>
                <a14:m>
                  <m:oMath xmlns:m="http://schemas.openxmlformats.org/officeDocument/2006/math">
                    <m:r>
                      <a:rPr lang="en-US" altLang="zh-TW" b="0" i="0" smtClean="0">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5134256" y="1037399"/>
                <a:ext cx="5248235" cy="5547929"/>
              </a:xfrm>
              <a:prstGeom prst="rect">
                <a:avLst/>
              </a:prstGeom>
              <a:blipFill>
                <a:blip r:embed="rId4"/>
                <a:stretch>
                  <a:fillRect l="-92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6</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073CF9-107E-4BA0-9D2E-2438F6444250}"/>
                  </a:ext>
                </a:extLst>
              </p:cNvPr>
              <p:cNvSpPr txBox="1"/>
              <p:nvPr/>
            </p:nvSpPr>
            <p:spPr>
              <a:xfrm>
                <a:off x="2189251" y="2827282"/>
                <a:ext cx="1900457"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3</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5</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9073CF9-107E-4BA0-9D2E-2438F6444250}"/>
                  </a:ext>
                </a:extLst>
              </p:cNvPr>
              <p:cNvSpPr txBox="1">
                <a:spLocks noRot="1" noChangeAspect="1" noMove="1" noResize="1" noEditPoints="1" noAdjustHandles="1" noChangeArrowheads="1" noChangeShapeType="1" noTextEdit="1"/>
              </p:cNvSpPr>
              <p:nvPr/>
            </p:nvSpPr>
            <p:spPr>
              <a:xfrm>
                <a:off x="2189251" y="2827282"/>
                <a:ext cx="1900457" cy="46198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8587957-D3D5-4CC4-9C49-C8120AB99B3F}"/>
                  </a:ext>
                </a:extLst>
              </p:cNvPr>
              <p:cNvSpPr txBox="1"/>
              <p:nvPr/>
            </p:nvSpPr>
            <p:spPr>
              <a:xfrm>
                <a:off x="2238614" y="4105672"/>
                <a:ext cx="138730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3</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D8587957-D3D5-4CC4-9C49-C8120AB99B3F}"/>
                  </a:ext>
                </a:extLst>
              </p:cNvPr>
              <p:cNvSpPr txBox="1">
                <a:spLocks noRot="1" noChangeAspect="1" noMove="1" noResize="1" noEditPoints="1" noAdjustHandles="1" noChangeArrowheads="1" noChangeShapeType="1" noTextEdit="1"/>
              </p:cNvSpPr>
              <p:nvPr/>
            </p:nvSpPr>
            <p:spPr>
              <a:xfrm>
                <a:off x="2238614" y="4105672"/>
                <a:ext cx="1387303" cy="46192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7BBB16E-0E8E-408D-93A9-A90420AB1C03}"/>
                  </a:ext>
                </a:extLst>
              </p:cNvPr>
              <p:cNvSpPr/>
              <p:nvPr/>
            </p:nvSpPr>
            <p:spPr>
              <a:xfrm>
                <a:off x="2140415" y="4893057"/>
                <a:ext cx="1583703" cy="552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1</m:t>
                                </m:r>
                              </m:e>
                            </m:mr>
                            <m:mr>
                              <m:e>
                                <m:r>
                                  <a:rPr lang="en-US" altLang="zh-TW" i="1">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p>
            </p:txBody>
          </p:sp>
        </mc:Choice>
        <mc:Fallback xmlns="">
          <p:sp>
            <p:nvSpPr>
              <p:cNvPr id="3" name="矩形 2">
                <a:extLst>
                  <a:ext uri="{FF2B5EF4-FFF2-40B4-BE49-F238E27FC236}">
                    <a16:creationId xmlns:a16="http://schemas.microsoft.com/office/drawing/2014/main" id="{17BBB16E-0E8E-408D-93A9-A90420AB1C03}"/>
                  </a:ext>
                </a:extLst>
              </p:cNvPr>
              <p:cNvSpPr>
                <a:spLocks noRot="1" noChangeAspect="1" noMove="1" noResize="1" noEditPoints="1" noAdjustHandles="1" noChangeArrowheads="1" noChangeShapeType="1" noTextEdit="1"/>
              </p:cNvSpPr>
              <p:nvPr/>
            </p:nvSpPr>
            <p:spPr>
              <a:xfrm>
                <a:off x="2140415" y="4893057"/>
                <a:ext cx="1583703" cy="55245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BA30BEE-7895-497F-8BFE-DB664BF6AF10}"/>
                  </a:ext>
                </a:extLst>
              </p:cNvPr>
              <p:cNvSpPr txBox="1"/>
              <p:nvPr/>
            </p:nvSpPr>
            <p:spPr>
              <a:xfrm>
                <a:off x="5235431" y="2230869"/>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2</m:t>
                                </m:r>
                              </m:e>
                            </m:mr>
                            <m:mr>
                              <m:e>
                                <m:r>
                                  <a:rPr lang="en-US" altLang="zh-TW" i="1">
                                    <a:latin typeface="Cambria Math" panose="02040503050406030204" pitchFamily="18" charset="0"/>
                                  </a:rPr>
                                  <m:t>3</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6+12</m:t>
                                </m:r>
                              </m:e>
                            </m:mr>
                            <m:mr>
                              <m:e>
                                <m:r>
                                  <a:rPr lang="en-US" altLang="zh-TW" b="0" i="1" smtClean="0">
                                    <a:latin typeface="Cambria Math" panose="02040503050406030204" pitchFamily="18" charset="0"/>
                                  </a:rPr>
                                  <m:t>2+15</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oMath>
                  </m:oMathPara>
                </a14:m>
                <a:endParaRPr lang="en-US" altLang="zh-TW" b="0" i="1" dirty="0">
                  <a:latin typeface="Cambria Math" panose="02040503050406030204" pitchFamily="18" charset="0"/>
                </a:endParaRPr>
              </a:p>
            </p:txBody>
          </p:sp>
        </mc:Choice>
        <mc:Fallback xmlns="">
          <p:sp>
            <p:nvSpPr>
              <p:cNvPr id="17" name="文字方塊 16">
                <a:extLst>
                  <a:ext uri="{FF2B5EF4-FFF2-40B4-BE49-F238E27FC236}">
                    <a16:creationId xmlns:a16="http://schemas.microsoft.com/office/drawing/2014/main" id="{4BA30BEE-7895-497F-8BFE-DB664BF6AF10}"/>
                  </a:ext>
                </a:extLst>
              </p:cNvPr>
              <p:cNvSpPr txBox="1">
                <a:spLocks noRot="1" noChangeAspect="1" noMove="1" noResize="1" noEditPoints="1" noAdjustHandles="1" noChangeArrowheads="1" noChangeShapeType="1" noTextEdit="1"/>
              </p:cNvSpPr>
              <p:nvPr/>
            </p:nvSpPr>
            <p:spPr>
              <a:xfrm>
                <a:off x="5235431" y="2230869"/>
                <a:ext cx="5374887" cy="4665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80F055A-DEF3-463B-82AD-CF5D19355BCB}"/>
                  </a:ext>
                </a:extLst>
              </p:cNvPr>
              <p:cNvSpPr txBox="1"/>
              <p:nvPr/>
            </p:nvSpPr>
            <p:spPr>
              <a:xfrm>
                <a:off x="4691092" y="4523732"/>
                <a:ext cx="5374887" cy="467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r>
                        <a:rPr lang="en-US" altLang="zh-TW" b="0" i="1" smtClean="0">
                          <a:latin typeface="Cambria Math" panose="02040503050406030204" pitchFamily="18" charset="0"/>
                        </a:rPr>
                        <m:t>𝑚𝑜𝑑</m:t>
                      </m:r>
                      <m:r>
                        <a:rPr lang="en-US" altLang="zh-TW" b="0" i="1" smtClean="0">
                          <a:latin typeface="Cambria Math" panose="02040503050406030204" pitchFamily="18" charset="0"/>
                        </a:rPr>
                        <m:t> 7≡</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5</m:t>
                                </m:r>
                              </m:e>
                            </m:mr>
                            <m:mr>
                              <m:e>
                                <m:r>
                                  <a:rPr lang="en-US" altLang="zh-TW" b="0" i="1" smtClean="0">
                                    <a:latin typeface="Cambria Math" panose="02040503050406030204" pitchFamily="18" charset="0"/>
                                  </a:rPr>
                                  <m:t>0</m:t>
                                </m:r>
                              </m:e>
                            </m:mr>
                          </m:m>
                        </m:e>
                      </m:d>
                    </m:oMath>
                  </m:oMathPara>
                </a14:m>
                <a:endParaRPr lang="en-US" altLang="zh-TW" b="0" i="1"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380F055A-DEF3-463B-82AD-CF5D19355BCB}"/>
                  </a:ext>
                </a:extLst>
              </p:cNvPr>
              <p:cNvSpPr txBox="1">
                <a:spLocks noRot="1" noChangeAspect="1" noMove="1" noResize="1" noEditPoints="1" noAdjustHandles="1" noChangeArrowheads="1" noChangeShapeType="1" noTextEdit="1"/>
              </p:cNvSpPr>
              <p:nvPr/>
            </p:nvSpPr>
            <p:spPr>
              <a:xfrm>
                <a:off x="4691092" y="4523732"/>
                <a:ext cx="5374887" cy="4675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9A14A59-19A4-4054-AF0B-EC53A830A4EF}"/>
                  </a:ext>
                </a:extLst>
              </p:cNvPr>
              <p:cNvSpPr txBox="1"/>
              <p:nvPr/>
            </p:nvSpPr>
            <p:spPr>
              <a:xfrm>
                <a:off x="5184843" y="3804773"/>
                <a:ext cx="5374887" cy="46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m:t>
                      </m:r>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𝑠</m:t>
                          </m:r>
                        </m:e>
                        <m:sub>
                          <m: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4</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rPr>
                                  <m:t>9</m:t>
                                </m:r>
                              </m:e>
                            </m:mr>
                            <m:mr>
                              <m:e>
                                <m:r>
                                  <a:rPr lang="en-US" altLang="zh-TW" b="0" i="1" smtClean="0">
                                    <a:latin typeface="Cambria Math" panose="02040503050406030204" pitchFamily="18" charset="0"/>
                                  </a:rPr>
                                  <m:t>21</m:t>
                                </m:r>
                              </m:e>
                            </m:mr>
                          </m:m>
                        </m:e>
                      </m:d>
                    </m:oMath>
                  </m:oMathPara>
                </a14:m>
                <a:endParaRPr lang="en-US" altLang="zh-TW" b="0" i="1" dirty="0">
                  <a:latin typeface="Cambria Math" panose="02040503050406030204" pitchFamily="18" charset="0"/>
                </a:endParaRPr>
              </a:p>
            </p:txBody>
          </p:sp>
        </mc:Choice>
        <mc:Fallback xmlns="">
          <p:sp>
            <p:nvSpPr>
              <p:cNvPr id="19" name="文字方塊 18">
                <a:extLst>
                  <a:ext uri="{FF2B5EF4-FFF2-40B4-BE49-F238E27FC236}">
                    <a16:creationId xmlns:a16="http://schemas.microsoft.com/office/drawing/2014/main" id="{79A14A59-19A4-4054-AF0B-EC53A830A4EF}"/>
                  </a:ext>
                </a:extLst>
              </p:cNvPr>
              <p:cNvSpPr txBox="1">
                <a:spLocks noRot="1" noChangeAspect="1" noMove="1" noResize="1" noEditPoints="1" noAdjustHandles="1" noChangeArrowheads="1" noChangeShapeType="1" noTextEdit="1"/>
              </p:cNvSpPr>
              <p:nvPr/>
            </p:nvSpPr>
            <p:spPr>
              <a:xfrm>
                <a:off x="5184843" y="3804773"/>
                <a:ext cx="5374887" cy="4665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C23ED5-2B66-4990-8D09-435D1F0C82DF}"/>
                  </a:ext>
                </a:extLst>
              </p:cNvPr>
              <p:cNvSpPr/>
              <p:nvPr/>
            </p:nvSpPr>
            <p:spPr>
              <a:xfrm>
                <a:off x="6517193" y="5964175"/>
                <a:ext cx="2318775"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𝐴</m:t>
                      </m:r>
                      <m:r>
                        <a:rPr lang="en-US" altLang="zh-TW"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3</m:t>
                                </m:r>
                              </m:e>
                              <m:e>
                                <m:r>
                                  <a:rPr lang="en-US" altLang="zh-TW" i="1">
                                    <a:latin typeface="Cambria Math" panose="02040503050406030204" pitchFamily="18" charset="0"/>
                                  </a:rPr>
                                  <m:t>4</m:t>
                                </m:r>
                              </m:e>
                            </m:mr>
                            <m:mr>
                              <m:e>
                                <m:r>
                                  <a:rPr lang="en-US" altLang="zh-TW" i="1">
                                    <a:latin typeface="Cambria Math" panose="02040503050406030204" pitchFamily="18" charset="0"/>
                                  </a:rPr>
                                  <m:t>1</m:t>
                                </m:r>
                              </m:e>
                              <m:e>
                                <m:r>
                                  <a:rPr lang="en-US" altLang="zh-TW" i="1">
                                    <a:latin typeface="Cambria Math" panose="02040503050406030204" pitchFamily="18" charset="0"/>
                                  </a:rPr>
                                  <m:t>5</m:t>
                                </m:r>
                              </m:e>
                            </m:mr>
                          </m:m>
                        </m:e>
                      </m:d>
                      <m:r>
                        <a:rPr lang="zh-TW" altLang="en-US" i="1" smtClean="0">
                          <a:latin typeface="Cambria Math" panose="02040503050406030204" pitchFamily="18" charset="0"/>
                        </a:rPr>
                        <m:t>，</m:t>
                      </m:r>
                      <m:r>
                        <a:rPr lang="en-US" altLang="zh-TW" b="0" i="1" smtClean="0">
                          <a:latin typeface="Cambria Math" panose="02040503050406030204" pitchFamily="18" charset="0"/>
                        </a:rPr>
                        <m:t>𝑡</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5</m:t>
                                </m:r>
                              </m:e>
                            </m:mr>
                            <m:mr>
                              <m:e>
                                <m:r>
                                  <a:rPr lang="en-US" altLang="zh-TW" i="1">
                                    <a:latin typeface="Cambria Math" panose="02040503050406030204" pitchFamily="18" charset="0"/>
                                  </a:rPr>
                                  <m:t>0</m:t>
                                </m:r>
                              </m:e>
                            </m:mr>
                          </m:m>
                        </m:e>
                      </m:d>
                    </m:oMath>
                  </m:oMathPara>
                </a14:m>
                <a:endParaRPr lang="zh-TW" altLang="en-US" dirty="0"/>
              </a:p>
            </p:txBody>
          </p:sp>
        </mc:Choice>
        <mc:Fallback xmlns="">
          <p:sp>
            <p:nvSpPr>
              <p:cNvPr id="6" name="矩形 5">
                <a:extLst>
                  <a:ext uri="{FF2B5EF4-FFF2-40B4-BE49-F238E27FC236}">
                    <a16:creationId xmlns:a16="http://schemas.microsoft.com/office/drawing/2014/main" id="{35C23ED5-2B66-4990-8D09-435D1F0C82DF}"/>
                  </a:ext>
                </a:extLst>
              </p:cNvPr>
              <p:cNvSpPr>
                <a:spLocks noRot="1" noChangeAspect="1" noMove="1" noResize="1" noEditPoints="1" noAdjustHandles="1" noChangeArrowheads="1" noChangeShapeType="1" noTextEdit="1"/>
              </p:cNvSpPr>
              <p:nvPr/>
            </p:nvSpPr>
            <p:spPr>
              <a:xfrm>
                <a:off x="6517193" y="5964175"/>
                <a:ext cx="2318775" cy="55983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889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B8D08-B48E-CE18-E480-0391AF485A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3FCF59F-5C55-0FF9-E061-2976184D1EF6}"/>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F4521135-B8EF-C49A-0491-9B7A48042799}"/>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ADA6038E-8DEC-E3CB-446E-CD65E0E625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015C03D-45E9-AC8E-06F2-163CEEB9EC43}"/>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
        <p:nvSpPr>
          <p:cNvPr id="6" name="文字方塊 1">
            <a:extLst>
              <a:ext uri="{FF2B5EF4-FFF2-40B4-BE49-F238E27FC236}">
                <a16:creationId xmlns:a16="http://schemas.microsoft.com/office/drawing/2014/main" id="{E4A33BEF-A09D-B1A2-7D87-48A4156191E8}"/>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87C01E3-25A4-548B-8AC4-4E73FBDD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562061"/>
            <a:ext cx="10800000" cy="4484557"/>
          </a:xfrm>
          <a:prstGeom prst="rect">
            <a:avLst/>
          </a:prstGeom>
        </p:spPr>
      </p:pic>
    </p:spTree>
    <p:extLst>
      <p:ext uri="{BB962C8B-B14F-4D97-AF65-F5344CB8AC3E}">
        <p14:creationId xmlns:p14="http://schemas.microsoft.com/office/powerpoint/2010/main" val="2831042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A512-92F1-E7B3-6BA8-A775E09DF74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7C54A5F-449D-20FC-971F-BAFEB492AB3B}"/>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E3B4CCA3-18A0-8F51-2C36-351BD2C3DFE8}"/>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DBF473EC-C2C3-BF71-DA63-BDD8939C766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1B4169D-E44E-3B92-3E45-EF01FE906130}"/>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
        <p:nvSpPr>
          <p:cNvPr id="6" name="文字方塊 1">
            <a:extLst>
              <a:ext uri="{FF2B5EF4-FFF2-40B4-BE49-F238E27FC236}">
                <a16:creationId xmlns:a16="http://schemas.microsoft.com/office/drawing/2014/main" id="{46240CB1-7302-F7C4-D2A1-4F2A9057928B}"/>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53D0F373-9019-1F90-7835-0E4BBF696CCF}"/>
              </a:ext>
            </a:extLst>
          </p:cNvPr>
          <p:cNvSpPr txBox="1"/>
          <p:nvPr/>
        </p:nvSpPr>
        <p:spPr>
          <a:xfrm>
            <a:off x="568442" y="388373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45C1079-ABEC-8645-BC80-E3AAD0D5D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 y="1372119"/>
            <a:ext cx="10800000" cy="2436313"/>
          </a:xfrm>
          <a:prstGeom prst="rect">
            <a:avLst/>
          </a:prstGeom>
        </p:spPr>
      </p:pic>
      <p:pic>
        <p:nvPicPr>
          <p:cNvPr id="11" name="圖片 10">
            <a:extLst>
              <a:ext uri="{FF2B5EF4-FFF2-40B4-BE49-F238E27FC236}">
                <a16:creationId xmlns:a16="http://schemas.microsoft.com/office/drawing/2014/main" id="{246BA053-59F7-419E-00C5-8B9A8D76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0" y="4369968"/>
            <a:ext cx="10800000" cy="1607407"/>
          </a:xfrm>
          <a:prstGeom prst="rect">
            <a:avLst/>
          </a:prstGeom>
        </p:spPr>
      </p:pic>
    </p:spTree>
    <p:extLst>
      <p:ext uri="{BB962C8B-B14F-4D97-AF65-F5344CB8AC3E}">
        <p14:creationId xmlns:p14="http://schemas.microsoft.com/office/powerpoint/2010/main" val="3170277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167D4-08B1-7770-A9C4-354E616B548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D8943CC-2AB4-7D2E-0FAE-33E013674AE5}"/>
              </a:ext>
            </a:extLst>
          </p:cNvPr>
          <p:cNvGrpSpPr/>
          <p:nvPr/>
        </p:nvGrpSpPr>
        <p:grpSpPr>
          <a:xfrm>
            <a:off x="568443" y="319365"/>
            <a:ext cx="3863932" cy="461665"/>
            <a:chOff x="568442" y="319364"/>
            <a:chExt cx="3863932" cy="461666"/>
          </a:xfrm>
        </p:grpSpPr>
        <p:sp>
          <p:nvSpPr>
            <p:cNvPr id="55" name="文本框 23">
              <a:extLst>
                <a:ext uri="{FF2B5EF4-FFF2-40B4-BE49-F238E27FC236}">
                  <a16:creationId xmlns:a16="http://schemas.microsoft.com/office/drawing/2014/main" id="{1DD93C6D-B9FF-50AC-7841-B6389F281457}"/>
                </a:ext>
              </a:extLst>
            </p:cNvPr>
            <p:cNvSpPr txBox="1"/>
            <p:nvPr/>
          </p:nvSpPr>
          <p:spPr>
            <a:xfrm>
              <a:off x="665958" y="319364"/>
              <a:ext cx="376641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SignGen</a:t>
              </a:r>
            </a:p>
          </p:txBody>
        </p:sp>
        <p:sp>
          <p:nvSpPr>
            <p:cNvPr id="56" name="等腰三角形 55">
              <a:extLst>
                <a:ext uri="{FF2B5EF4-FFF2-40B4-BE49-F238E27FC236}">
                  <a16:creationId xmlns:a16="http://schemas.microsoft.com/office/drawing/2014/main" id="{1DF19419-8CA5-7572-5302-B85AD2BC23C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D0652-AB10-30B0-009D-98E15A76126C}"/>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
        <p:nvSpPr>
          <p:cNvPr id="6" name="文字方塊 1">
            <a:extLst>
              <a:ext uri="{FF2B5EF4-FFF2-40B4-BE49-F238E27FC236}">
                <a16:creationId xmlns:a16="http://schemas.microsoft.com/office/drawing/2014/main" id="{43B6C72A-9233-9A9F-6E4E-95BA3B5371D6}"/>
              </a:ext>
            </a:extLst>
          </p:cNvPr>
          <p:cNvSpPr txBox="1"/>
          <p:nvPr/>
        </p:nvSpPr>
        <p:spPr>
          <a:xfrm>
            <a:off x="568442" y="798156"/>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842C8E9-F9FC-C171-7840-9C65BC0C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59" y="1799349"/>
            <a:ext cx="9010682" cy="3784706"/>
          </a:xfrm>
          <a:prstGeom prst="rect">
            <a:avLst/>
          </a:prstGeom>
        </p:spPr>
      </p:pic>
    </p:spTree>
    <p:extLst>
      <p:ext uri="{BB962C8B-B14F-4D97-AF65-F5344CB8AC3E}">
        <p14:creationId xmlns:p14="http://schemas.microsoft.com/office/powerpoint/2010/main" val="4132563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3F-7873-7E88-7599-9E86E0BC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677C753-8C49-2A05-7704-BF29D6B2505B}"/>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1D60093-A41B-29BD-3E33-B7F4C2EE6867}"/>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425CA91E-8A27-21F8-A522-C266F97E9D7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339A26-4860-1342-EEA1-C37C28730804}"/>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
        <p:nvSpPr>
          <p:cNvPr id="6" name="文字方塊 1">
            <a:extLst>
              <a:ext uri="{FF2B5EF4-FFF2-40B4-BE49-F238E27FC236}">
                <a16:creationId xmlns:a16="http://schemas.microsoft.com/office/drawing/2014/main" id="{7C4C0A68-96DE-B130-E196-E0CFB0E47055}"/>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8817EDE6-FEC5-30E8-BEA9-38E304FE6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666875"/>
            <a:ext cx="10800000" cy="4520413"/>
          </a:xfrm>
          <a:prstGeom prst="rect">
            <a:avLst/>
          </a:prstGeom>
        </p:spPr>
      </p:pic>
    </p:spTree>
    <p:extLst>
      <p:ext uri="{BB962C8B-B14F-4D97-AF65-F5344CB8AC3E}">
        <p14:creationId xmlns:p14="http://schemas.microsoft.com/office/powerpoint/2010/main" val="4125060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EB61-6ABC-0AAC-C7C6-092D02D68A2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E271ED0-63B6-326C-2212-A70D6D45F1C1}"/>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E349596A-BE0D-575A-CB96-0D25F535299F}"/>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108C55C3-695D-66D4-0A01-B4923B5B5F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A71210E-D2B4-C495-9B7C-4EEFC03EA76A}"/>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
        <p:nvSpPr>
          <p:cNvPr id="6" name="文字方塊 1">
            <a:extLst>
              <a:ext uri="{FF2B5EF4-FFF2-40B4-BE49-F238E27FC236}">
                <a16:creationId xmlns:a16="http://schemas.microsoft.com/office/drawing/2014/main" id="{122A9FB8-0E27-078A-6717-E13EC060E59C}"/>
              </a:ext>
            </a:extLst>
          </p:cNvPr>
          <p:cNvSpPr txBox="1"/>
          <p:nvPr/>
        </p:nvSpPr>
        <p:spPr>
          <a:xfrm>
            <a:off x="568442" y="97462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AXI-Lite</a:t>
            </a:r>
            <a:endParaRPr lang="zh-TW" altLang="en-US" sz="20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B2D1E51-8DA4-1055-C7D7-6F428D02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764604"/>
            <a:ext cx="10800000" cy="4506156"/>
          </a:xfrm>
          <a:prstGeom prst="rect">
            <a:avLst/>
          </a:prstGeom>
        </p:spPr>
      </p:pic>
    </p:spTree>
    <p:extLst>
      <p:ext uri="{BB962C8B-B14F-4D97-AF65-F5344CB8AC3E}">
        <p14:creationId xmlns:p14="http://schemas.microsoft.com/office/powerpoint/2010/main" val="3691418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C252-321A-7FB0-8D01-00B76D5A81B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E3EAC71-61B7-BFB2-83C0-ED005089B5B4}"/>
              </a:ext>
            </a:extLst>
          </p:cNvPr>
          <p:cNvGrpSpPr/>
          <p:nvPr/>
        </p:nvGrpSpPr>
        <p:grpSpPr>
          <a:xfrm>
            <a:off x="568443" y="319365"/>
            <a:ext cx="3778524" cy="461665"/>
            <a:chOff x="568442" y="319364"/>
            <a:chExt cx="3778524" cy="461666"/>
          </a:xfrm>
        </p:grpSpPr>
        <p:sp>
          <p:nvSpPr>
            <p:cNvPr id="55" name="文本框 23">
              <a:extLst>
                <a:ext uri="{FF2B5EF4-FFF2-40B4-BE49-F238E27FC236}">
                  <a16:creationId xmlns:a16="http://schemas.microsoft.com/office/drawing/2014/main" id="{10B315C3-DA9C-2D06-8039-B3014310E8C1}"/>
                </a:ext>
              </a:extLst>
            </p:cNvPr>
            <p:cNvSpPr txBox="1"/>
            <p:nvPr/>
          </p:nvSpPr>
          <p:spPr>
            <a:xfrm>
              <a:off x="665958" y="319364"/>
              <a:ext cx="368100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FPGA Simulation</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SignVer</a:t>
              </a:r>
            </a:p>
          </p:txBody>
        </p:sp>
        <p:sp>
          <p:nvSpPr>
            <p:cNvPr id="56" name="等腰三角形 55">
              <a:extLst>
                <a:ext uri="{FF2B5EF4-FFF2-40B4-BE49-F238E27FC236}">
                  <a16:creationId xmlns:a16="http://schemas.microsoft.com/office/drawing/2014/main" id="{57C5456B-55BD-9912-FCAD-542EEDCEDF3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71CB6D07-EF72-0F41-793D-109F8BB7A9D2}"/>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sp>
        <p:nvSpPr>
          <p:cNvPr id="6" name="文字方塊 1">
            <a:extLst>
              <a:ext uri="{FF2B5EF4-FFF2-40B4-BE49-F238E27FC236}">
                <a16:creationId xmlns:a16="http://schemas.microsoft.com/office/drawing/2014/main" id="{65FA1ED0-4DB2-D931-107B-1F39AC4DD22E}"/>
              </a:ext>
            </a:extLst>
          </p:cNvPr>
          <p:cNvSpPr txBox="1"/>
          <p:nvPr/>
        </p:nvSpPr>
        <p:spPr>
          <a:xfrm>
            <a:off x="568442" y="683301"/>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Input</a:t>
            </a:r>
            <a:endParaRPr lang="zh-TW" altLang="en-US" sz="2000" dirty="0">
              <a:latin typeface="Times New Roman" panose="02020603050405020304" pitchFamily="18" charset="0"/>
              <a:cs typeface="Times New Roman" panose="02020603050405020304" pitchFamily="18" charset="0"/>
            </a:endParaRPr>
          </a:p>
        </p:txBody>
      </p:sp>
      <p:sp>
        <p:nvSpPr>
          <p:cNvPr id="9" name="文字方塊 1">
            <a:extLst>
              <a:ext uri="{FF2B5EF4-FFF2-40B4-BE49-F238E27FC236}">
                <a16:creationId xmlns:a16="http://schemas.microsoft.com/office/drawing/2014/main" id="{D77E0EAC-FF83-B98A-5A80-DD074214FA14}"/>
              </a:ext>
            </a:extLst>
          </p:cNvPr>
          <p:cNvSpPr txBox="1"/>
          <p:nvPr/>
        </p:nvSpPr>
        <p:spPr>
          <a:xfrm>
            <a:off x="568442" y="3394702"/>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AXI-Stream Output</a:t>
            </a:r>
            <a:endParaRPr lang="zh-TW" altLang="en-US" sz="2000"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EBAEE4C-B28F-0904-A28C-A3740751D760}"/>
              </a:ext>
            </a:extLst>
          </p:cNvPr>
          <p:cNvPicPr>
            <a:picLocks noChangeAspect="1"/>
          </p:cNvPicPr>
          <p:nvPr/>
        </p:nvPicPr>
        <p:blipFill>
          <a:blip r:embed="rId3"/>
          <a:stretch>
            <a:fillRect/>
          </a:stretch>
        </p:blipFill>
        <p:spPr>
          <a:xfrm>
            <a:off x="665959" y="6080049"/>
            <a:ext cx="1876687" cy="352474"/>
          </a:xfrm>
          <a:prstGeom prst="rect">
            <a:avLst/>
          </a:prstGeom>
        </p:spPr>
      </p:pic>
      <p:pic>
        <p:nvPicPr>
          <p:cNvPr id="7" name="圖片 6">
            <a:extLst>
              <a:ext uri="{FF2B5EF4-FFF2-40B4-BE49-F238E27FC236}">
                <a16:creationId xmlns:a16="http://schemas.microsoft.com/office/drawing/2014/main" id="{98125DE8-B67F-0938-78D2-809B2B1F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 y="1181964"/>
            <a:ext cx="10800000" cy="2186685"/>
          </a:xfrm>
          <a:prstGeom prst="rect">
            <a:avLst/>
          </a:prstGeom>
        </p:spPr>
      </p:pic>
      <p:pic>
        <p:nvPicPr>
          <p:cNvPr id="10" name="圖片 9">
            <a:extLst>
              <a:ext uri="{FF2B5EF4-FFF2-40B4-BE49-F238E27FC236}">
                <a16:creationId xmlns:a16="http://schemas.microsoft.com/office/drawing/2014/main" id="{810BEEE3-5F1F-830C-7A36-6222F90F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9" y="3893365"/>
            <a:ext cx="10800000" cy="1635915"/>
          </a:xfrm>
          <a:prstGeom prst="rect">
            <a:avLst/>
          </a:prstGeom>
        </p:spPr>
      </p:pic>
      <p:sp>
        <p:nvSpPr>
          <p:cNvPr id="12" name="文字方塊 1">
            <a:extLst>
              <a:ext uri="{FF2B5EF4-FFF2-40B4-BE49-F238E27FC236}">
                <a16:creationId xmlns:a16="http://schemas.microsoft.com/office/drawing/2014/main" id="{7CD5A8FA-3C35-6A09-175D-F7CF62252121}"/>
              </a:ext>
            </a:extLst>
          </p:cNvPr>
          <p:cNvSpPr txBox="1"/>
          <p:nvPr/>
        </p:nvSpPr>
        <p:spPr>
          <a:xfrm>
            <a:off x="568442" y="5555333"/>
            <a:ext cx="6238472" cy="498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Text Out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8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37BF-4B1D-9230-1422-05F63D918BA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2549E4D-92A0-0C7E-2CC5-009EAF3A9876}"/>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68B9687F-BB68-3D33-F4A6-6DC7180E8841}"/>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BD75633B-5600-EBC1-F107-859837F5F48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8895D5BC-0A0D-C090-2693-1C0826F83A23}"/>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6" name="表格 5">
            <a:extLst>
              <a:ext uri="{FF2B5EF4-FFF2-40B4-BE49-F238E27FC236}">
                <a16:creationId xmlns:a16="http://schemas.microsoft.com/office/drawing/2014/main" id="{A987AD9F-73A3-5078-10AD-6676EC8E6AA7}"/>
              </a:ext>
            </a:extLst>
          </p:cNvPr>
          <p:cNvGraphicFramePr>
            <a:graphicFrameLocks noGrp="1"/>
          </p:cNvGraphicFramePr>
          <p:nvPr>
            <p:extLst>
              <p:ext uri="{D42A27DB-BD31-4B8C-83A1-F6EECF244321}">
                <p14:modId xmlns:p14="http://schemas.microsoft.com/office/powerpoint/2010/main" val="1040682049"/>
              </p:ext>
            </p:extLst>
          </p:nvPr>
        </p:nvGraphicFramePr>
        <p:xfrm>
          <a:off x="653526" y="2632669"/>
          <a:ext cx="10884947" cy="2911045"/>
        </p:xfrm>
        <a:graphic>
          <a:graphicData uri="http://schemas.openxmlformats.org/drawingml/2006/table">
            <a:tbl>
              <a:tblPr firstRow="1" bandRow="1">
                <a:tableStyleId>{5C22544A-7EE6-4342-B048-85BDC9FD1C3A}</a:tableStyleId>
              </a:tblPr>
              <a:tblGrid>
                <a:gridCol w="1296716">
                  <a:extLst>
                    <a:ext uri="{9D8B030D-6E8A-4147-A177-3AD203B41FA5}">
                      <a16:colId xmlns:a16="http://schemas.microsoft.com/office/drawing/2014/main" val="2950784667"/>
                    </a:ext>
                  </a:extLst>
                </a:gridCol>
                <a:gridCol w="727441">
                  <a:extLst>
                    <a:ext uri="{9D8B030D-6E8A-4147-A177-3AD203B41FA5}">
                      <a16:colId xmlns:a16="http://schemas.microsoft.com/office/drawing/2014/main" val="3282308950"/>
                    </a:ext>
                  </a:extLst>
                </a:gridCol>
                <a:gridCol w="886079">
                  <a:extLst>
                    <a:ext uri="{9D8B030D-6E8A-4147-A177-3AD203B41FA5}">
                      <a16:colId xmlns:a16="http://schemas.microsoft.com/office/drawing/2014/main" val="3958332353"/>
                    </a:ext>
                  </a:extLst>
                </a:gridCol>
                <a:gridCol w="886079">
                  <a:extLst>
                    <a:ext uri="{9D8B030D-6E8A-4147-A177-3AD203B41FA5}">
                      <a16:colId xmlns:a16="http://schemas.microsoft.com/office/drawing/2014/main" val="1561417565"/>
                    </a:ext>
                  </a:extLst>
                </a:gridCol>
                <a:gridCol w="886079">
                  <a:extLst>
                    <a:ext uri="{9D8B030D-6E8A-4147-A177-3AD203B41FA5}">
                      <a16:colId xmlns:a16="http://schemas.microsoft.com/office/drawing/2014/main" val="790030589"/>
                    </a:ext>
                  </a:extLst>
                </a:gridCol>
                <a:gridCol w="886079">
                  <a:extLst>
                    <a:ext uri="{9D8B030D-6E8A-4147-A177-3AD203B41FA5}">
                      <a16:colId xmlns:a16="http://schemas.microsoft.com/office/drawing/2014/main" val="1604541150"/>
                    </a:ext>
                  </a:extLst>
                </a:gridCol>
                <a:gridCol w="886079">
                  <a:extLst>
                    <a:ext uri="{9D8B030D-6E8A-4147-A177-3AD203B41FA5}">
                      <a16:colId xmlns:a16="http://schemas.microsoft.com/office/drawing/2014/main" val="3372374766"/>
                    </a:ext>
                  </a:extLst>
                </a:gridCol>
                <a:gridCol w="886079">
                  <a:extLst>
                    <a:ext uri="{9D8B030D-6E8A-4147-A177-3AD203B41FA5}">
                      <a16:colId xmlns:a16="http://schemas.microsoft.com/office/drawing/2014/main" val="65223685"/>
                    </a:ext>
                  </a:extLst>
                </a:gridCol>
                <a:gridCol w="886079">
                  <a:extLst>
                    <a:ext uri="{9D8B030D-6E8A-4147-A177-3AD203B41FA5}">
                      <a16:colId xmlns:a16="http://schemas.microsoft.com/office/drawing/2014/main" val="384341049"/>
                    </a:ext>
                  </a:extLst>
                </a:gridCol>
                <a:gridCol w="886079">
                  <a:extLst>
                    <a:ext uri="{9D8B030D-6E8A-4147-A177-3AD203B41FA5}">
                      <a16:colId xmlns:a16="http://schemas.microsoft.com/office/drawing/2014/main" val="119502634"/>
                    </a:ext>
                  </a:extLst>
                </a:gridCol>
                <a:gridCol w="886079">
                  <a:extLst>
                    <a:ext uri="{9D8B030D-6E8A-4147-A177-3AD203B41FA5}">
                      <a16:colId xmlns:a16="http://schemas.microsoft.com/office/drawing/2014/main" val="2001878331"/>
                    </a:ext>
                  </a:extLst>
                </a:gridCol>
                <a:gridCol w="886079">
                  <a:extLst>
                    <a:ext uri="{9D8B030D-6E8A-4147-A177-3AD203B41FA5}">
                      <a16:colId xmlns:a16="http://schemas.microsoft.com/office/drawing/2014/main" val="1089719638"/>
                    </a:ext>
                  </a:extLst>
                </a:gridCol>
              </a:tblGrid>
              <a:tr h="582209">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58220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147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582209">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sp>
        <p:nvSpPr>
          <p:cNvPr id="9" name="文字方塊 8">
            <a:extLst>
              <a:ext uri="{FF2B5EF4-FFF2-40B4-BE49-F238E27FC236}">
                <a16:creationId xmlns:a16="http://schemas.microsoft.com/office/drawing/2014/main" id="{EDCB2CB3-CBF5-F51D-8479-4AB78BFB3373}"/>
              </a:ext>
            </a:extLst>
          </p:cNvPr>
          <p:cNvSpPr txBox="1"/>
          <p:nvPr/>
        </p:nvSpPr>
        <p:spPr>
          <a:xfrm>
            <a:off x="720898" y="1226301"/>
            <a:ext cx="6104372" cy="9610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FPGA </a:t>
            </a:r>
            <a:r>
              <a:rPr lang="en-US" altLang="zh-TW" sz="2000" dirty="0" err="1">
                <a:latin typeface="Times New Roman" panose="02020603050405020304" pitchFamily="18" charset="0"/>
                <a:cs typeface="Times New Roman" panose="02020603050405020304" pitchFamily="18" charset="0"/>
              </a:rPr>
              <a:t>Devicec</a:t>
            </a:r>
            <a:r>
              <a:rPr lang="zh-TW" altLang="en-US"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UltraScale</a:t>
            </a:r>
            <a:r>
              <a:rPr lang="en-US"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16nm</a:t>
            </a:r>
            <a:endParaRPr lang="zh-TW"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C439FEEF-AB6F-43F9-906F-4C39F3BB7D74}"/>
                  </a:ext>
                </a:extLst>
              </p14:cNvPr>
              <p14:cNvContentPartPr/>
              <p14:nvPr/>
            </p14:nvContentPartPr>
            <p14:xfrm>
              <a:off x="7042320" y="3347640"/>
              <a:ext cx="987840" cy="509040"/>
            </p14:xfrm>
          </p:contentPart>
        </mc:Choice>
        <mc:Fallback>
          <p:pic>
            <p:nvPicPr>
              <p:cNvPr id="3" name="筆跡 2">
                <a:extLst>
                  <a:ext uri="{FF2B5EF4-FFF2-40B4-BE49-F238E27FC236}">
                    <a16:creationId xmlns:a16="http://schemas.microsoft.com/office/drawing/2014/main" id="{C439FEEF-AB6F-43F9-906F-4C39F3BB7D74}"/>
                  </a:ext>
                </a:extLst>
              </p:cNvPr>
              <p:cNvPicPr/>
              <p:nvPr/>
            </p:nvPicPr>
            <p:blipFill>
              <a:blip r:embed="rId4"/>
              <a:stretch>
                <a:fillRect/>
              </a:stretch>
            </p:blipFill>
            <p:spPr>
              <a:xfrm>
                <a:off x="7032960" y="3338280"/>
                <a:ext cx="1006560" cy="527760"/>
              </a:xfrm>
              <a:prstGeom prst="rect">
                <a:avLst/>
              </a:prstGeom>
            </p:spPr>
          </p:pic>
        </mc:Fallback>
      </mc:AlternateContent>
    </p:spTree>
    <p:extLst>
      <p:ext uri="{BB962C8B-B14F-4D97-AF65-F5344CB8AC3E}">
        <p14:creationId xmlns:p14="http://schemas.microsoft.com/office/powerpoint/2010/main" val="2238260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2397-44C0-E47A-2456-8101E803077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A53771D-84BB-DE55-E005-1FA5BF6A5EF1}"/>
              </a:ext>
            </a:extLst>
          </p:cNvPr>
          <p:cNvGrpSpPr/>
          <p:nvPr/>
        </p:nvGrpSpPr>
        <p:grpSpPr>
          <a:xfrm>
            <a:off x="568443" y="319365"/>
            <a:ext cx="2643406" cy="461665"/>
            <a:chOff x="568442" y="319364"/>
            <a:chExt cx="2643406" cy="461666"/>
          </a:xfrm>
        </p:grpSpPr>
        <p:sp>
          <p:nvSpPr>
            <p:cNvPr id="55" name="文本框 23">
              <a:extLst>
                <a:ext uri="{FF2B5EF4-FFF2-40B4-BE49-F238E27FC236}">
                  <a16:creationId xmlns:a16="http://schemas.microsoft.com/office/drawing/2014/main" id="{D451A141-1AA9-3BAC-7450-68175F4A68EA}"/>
                </a:ext>
              </a:extLst>
            </p:cNvPr>
            <p:cNvSpPr txBox="1"/>
            <p:nvPr/>
          </p:nvSpPr>
          <p:spPr>
            <a:xfrm>
              <a:off x="665958" y="319364"/>
              <a:ext cx="25458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Design Flow</a:t>
              </a:r>
            </a:p>
          </p:txBody>
        </p:sp>
        <p:sp>
          <p:nvSpPr>
            <p:cNvPr id="56" name="等腰三角形 55">
              <a:extLst>
                <a:ext uri="{FF2B5EF4-FFF2-40B4-BE49-F238E27FC236}">
                  <a16:creationId xmlns:a16="http://schemas.microsoft.com/office/drawing/2014/main" id="{049A46EB-8C8B-73E6-A3A2-66F57D96E5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CDC98BB-235B-B5FC-A74E-65E6E715CEE8}"/>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sp>
        <p:nvSpPr>
          <p:cNvPr id="47" name="任意多边形 27">
            <a:extLst>
              <a:ext uri="{FF2B5EF4-FFF2-40B4-BE49-F238E27FC236}">
                <a16:creationId xmlns:a16="http://schemas.microsoft.com/office/drawing/2014/main" id="{CC499E91-8942-C2A5-A286-CA8DE8295F30}"/>
              </a:ext>
            </a:extLst>
          </p:cNvPr>
          <p:cNvSpPr/>
          <p:nvPr/>
        </p:nvSpPr>
        <p:spPr>
          <a:xfrm>
            <a:off x="670046" y="3439196"/>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任意多边形 29">
            <a:extLst>
              <a:ext uri="{FF2B5EF4-FFF2-40B4-BE49-F238E27FC236}">
                <a16:creationId xmlns:a16="http://schemas.microsoft.com/office/drawing/2014/main" id="{11E7EC4C-A042-092B-B897-CBFCB31A423D}"/>
              </a:ext>
            </a:extLst>
          </p:cNvPr>
          <p:cNvSpPr/>
          <p:nvPr/>
        </p:nvSpPr>
        <p:spPr>
          <a:xfrm rot="2700000">
            <a:off x="870293" y="3412950"/>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380044D1-0CA6-DA34-5FC0-B2D632C7E785}"/>
              </a:ext>
            </a:extLst>
          </p:cNvPr>
          <p:cNvSpPr/>
          <p:nvPr/>
        </p:nvSpPr>
        <p:spPr>
          <a:xfrm>
            <a:off x="2712996" y="5123856"/>
            <a:ext cx="2661947"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Logic Synthesis</a:t>
            </a:r>
          </a:p>
        </p:txBody>
      </p:sp>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5CE9DD77-4D59-33B2-2077-484201D3F48F}"/>
              </a:ext>
            </a:extLst>
          </p:cNvPr>
          <p:cNvSpPr/>
          <p:nvPr/>
        </p:nvSpPr>
        <p:spPr>
          <a:xfrm>
            <a:off x="-139227" y="2533685"/>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TW" sz="2000" b="1" dirty="0">
                <a:latin typeface="Times New Roman" panose="02020603050405020304" pitchFamily="18" charset="0"/>
                <a:ea typeface="Open Sans" panose="020B0606030504020204" pitchFamily="34" charset="0"/>
                <a:cs typeface="Times New Roman" panose="02020603050405020304" pitchFamily="18" charset="0"/>
              </a:rPr>
              <a:t>Design Entry</a:t>
            </a:r>
          </a:p>
        </p:txBody>
      </p:sp>
      <p:sp>
        <p:nvSpPr>
          <p:cNvPr id="5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255203BC-7DAD-4DAD-3A17-F6CBD38E05AF}"/>
              </a:ext>
            </a:extLst>
          </p:cNvPr>
          <p:cNvSpPr/>
          <p:nvPr/>
        </p:nvSpPr>
        <p:spPr>
          <a:xfrm>
            <a:off x="6096000" y="5121868"/>
            <a:ext cx="4159958" cy="61407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2000" b="1" dirty="0">
                <a:latin typeface="Times New Roman" panose="02020603050405020304" pitchFamily="18" charset="0"/>
                <a:ea typeface="Open Sans" panose="020B0606030504020204" pitchFamily="34" charset="0"/>
                <a:cs typeface="Times New Roman" panose="02020603050405020304" pitchFamily="18" charset="0"/>
              </a:rPr>
              <a:t>Automatic Placement &amp; Routing</a:t>
            </a:r>
          </a:p>
        </p:txBody>
      </p:sp>
      <p:sp>
        <p:nvSpPr>
          <p:cNvPr id="5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FF2CF028-DF23-3840-2DCC-637476E2F29C}"/>
              </a:ext>
            </a:extLst>
          </p:cNvPr>
          <p:cNvSpPr/>
          <p:nvPr/>
        </p:nvSpPr>
        <p:spPr>
          <a:xfrm>
            <a:off x="4279437" y="2533684"/>
            <a:ext cx="2748909" cy="6120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Gate-level Simulation</a:t>
            </a:r>
          </a:p>
        </p:txBody>
      </p:sp>
      <p:sp>
        <p:nvSpPr>
          <p:cNvPr id="53" name="矩形 52">
            <a:extLst>
              <a:ext uri="{FF2B5EF4-FFF2-40B4-BE49-F238E27FC236}">
                <a16:creationId xmlns:a16="http://schemas.microsoft.com/office/drawing/2014/main" id="{8C5749F1-B057-2879-6839-53CE69A0BA64}"/>
              </a:ext>
            </a:extLst>
          </p:cNvPr>
          <p:cNvSpPr/>
          <p:nvPr/>
        </p:nvSpPr>
        <p:spPr>
          <a:xfrm>
            <a:off x="1444507" y="3951933"/>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01</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60" name="文字方塊 1">
            <a:extLst>
              <a:ext uri="{FF2B5EF4-FFF2-40B4-BE49-F238E27FC236}">
                <a16:creationId xmlns:a16="http://schemas.microsoft.com/office/drawing/2014/main" id="{BC4E02CD-D0CC-628A-89A4-4EFC5AD18303}"/>
              </a:ext>
            </a:extLst>
          </p:cNvPr>
          <p:cNvSpPr txBox="1"/>
          <p:nvPr/>
        </p:nvSpPr>
        <p:spPr>
          <a:xfrm>
            <a:off x="729283" y="1178402"/>
            <a:ext cx="6238472" cy="961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Design Tool</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Design Compiler</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IC Compiler</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Process</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TSMC 0.18 </a:t>
            </a:r>
            <a:r>
              <a:rPr lang="zh-TW" altLang="en-US" sz="2000" dirty="0">
                <a:latin typeface="Times New Roman" panose="02020603050405020304" pitchFamily="18" charset="0"/>
                <a:cs typeface="Times New Roman" panose="02020603050405020304" pitchFamily="18" charset="0"/>
              </a:rPr>
              <a:t>𝜇𝑚</a:t>
            </a:r>
          </a:p>
        </p:txBody>
      </p:sp>
      <p:sp>
        <p:nvSpPr>
          <p:cNvPr id="9" name="任意多边形 27">
            <a:extLst>
              <a:ext uri="{FF2B5EF4-FFF2-40B4-BE49-F238E27FC236}">
                <a16:creationId xmlns:a16="http://schemas.microsoft.com/office/drawing/2014/main" id="{60F2F2AA-69CD-A8C3-D53B-17B80501F615}"/>
              </a:ext>
            </a:extLst>
          </p:cNvPr>
          <p:cNvSpPr/>
          <p:nvPr/>
        </p:nvSpPr>
        <p:spPr>
          <a:xfrm>
            <a:off x="2745867"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任意多边形 29">
            <a:extLst>
              <a:ext uri="{FF2B5EF4-FFF2-40B4-BE49-F238E27FC236}">
                <a16:creationId xmlns:a16="http://schemas.microsoft.com/office/drawing/2014/main" id="{724BB94D-58F3-F0DC-29FD-BA3611E92F6E}"/>
              </a:ext>
            </a:extLst>
          </p:cNvPr>
          <p:cNvSpPr/>
          <p:nvPr/>
        </p:nvSpPr>
        <p:spPr>
          <a:xfrm rot="2700000">
            <a:off x="2946114"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CEE84153-1697-C32D-72E0-AD5971F8962C}"/>
              </a:ext>
            </a:extLst>
          </p:cNvPr>
          <p:cNvSpPr/>
          <p:nvPr/>
        </p:nvSpPr>
        <p:spPr>
          <a:xfrm>
            <a:off x="3520328"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02</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2" name="任意多边形 27">
            <a:extLst>
              <a:ext uri="{FF2B5EF4-FFF2-40B4-BE49-F238E27FC236}">
                <a16:creationId xmlns:a16="http://schemas.microsoft.com/office/drawing/2014/main" id="{ACF62044-4837-B232-30FF-7DD05F1EF4DA}"/>
              </a:ext>
            </a:extLst>
          </p:cNvPr>
          <p:cNvSpPr/>
          <p:nvPr/>
        </p:nvSpPr>
        <p:spPr>
          <a:xfrm>
            <a:off x="4824730"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任意多边形 29">
            <a:extLst>
              <a:ext uri="{FF2B5EF4-FFF2-40B4-BE49-F238E27FC236}">
                <a16:creationId xmlns:a16="http://schemas.microsoft.com/office/drawing/2014/main" id="{5363A6B7-1648-54DD-886C-5318C5CEE405}"/>
              </a:ext>
            </a:extLst>
          </p:cNvPr>
          <p:cNvSpPr/>
          <p:nvPr/>
        </p:nvSpPr>
        <p:spPr>
          <a:xfrm rot="2700000">
            <a:off x="5024977"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9D19D37E-A65A-4642-0305-6132C3749343}"/>
              </a:ext>
            </a:extLst>
          </p:cNvPr>
          <p:cNvSpPr/>
          <p:nvPr/>
        </p:nvSpPr>
        <p:spPr>
          <a:xfrm>
            <a:off x="5599191"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5" name="任意多边形 27">
            <a:extLst>
              <a:ext uri="{FF2B5EF4-FFF2-40B4-BE49-F238E27FC236}">
                <a16:creationId xmlns:a16="http://schemas.microsoft.com/office/drawing/2014/main" id="{E7363296-8F28-66BB-3A79-C28167C4CCEA}"/>
              </a:ext>
            </a:extLst>
          </p:cNvPr>
          <p:cNvSpPr/>
          <p:nvPr/>
        </p:nvSpPr>
        <p:spPr>
          <a:xfrm>
            <a:off x="6903593" y="3476725"/>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任意多边形 29">
            <a:extLst>
              <a:ext uri="{FF2B5EF4-FFF2-40B4-BE49-F238E27FC236}">
                <a16:creationId xmlns:a16="http://schemas.microsoft.com/office/drawing/2014/main" id="{F43EE0D1-C432-084F-7285-6608ED3361A9}"/>
              </a:ext>
            </a:extLst>
          </p:cNvPr>
          <p:cNvSpPr/>
          <p:nvPr/>
        </p:nvSpPr>
        <p:spPr>
          <a:xfrm rot="2700000">
            <a:off x="7103840" y="3450479"/>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CA6A5950-5053-16A5-E275-3AFFAE6DC313}"/>
              </a:ext>
            </a:extLst>
          </p:cNvPr>
          <p:cNvSpPr/>
          <p:nvPr/>
        </p:nvSpPr>
        <p:spPr>
          <a:xfrm>
            <a:off x="7678054" y="3989462"/>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18" name="任意多边形 27">
            <a:extLst>
              <a:ext uri="{FF2B5EF4-FFF2-40B4-BE49-F238E27FC236}">
                <a16:creationId xmlns:a16="http://schemas.microsoft.com/office/drawing/2014/main" id="{187D72B0-2669-D936-563E-B934ABDF6222}"/>
              </a:ext>
            </a:extLst>
          </p:cNvPr>
          <p:cNvSpPr/>
          <p:nvPr/>
        </p:nvSpPr>
        <p:spPr>
          <a:xfrm>
            <a:off x="8976302" y="3476724"/>
            <a:ext cx="2078863" cy="1496765"/>
          </a:xfrm>
          <a:custGeom>
            <a:avLst/>
            <a:gdLst>
              <a:gd name="connsiteX0" fmla="*/ 1525272 w 1525272"/>
              <a:gd name="connsiteY0" fmla="*/ 483027 h 966054"/>
              <a:gd name="connsiteX1" fmla="*/ 1258806 w 1525272"/>
              <a:gd name="connsiteY1" fmla="*/ 966054 h 966054"/>
              <a:gd name="connsiteX2" fmla="*/ 0 w 1525272"/>
              <a:gd name="connsiteY2" fmla="*/ 966054 h 966054"/>
              <a:gd name="connsiteX3" fmla="*/ 324547 w 1525272"/>
              <a:gd name="connsiteY3" fmla="*/ 482479 h 966054"/>
              <a:gd name="connsiteX4" fmla="*/ 736 w 1525272"/>
              <a:gd name="connsiteY4" fmla="*/ 0 h 966054"/>
              <a:gd name="connsiteX5" fmla="*/ 1258806 w 1525272"/>
              <a:gd name="connsiteY5" fmla="*/ 0 h 966054"/>
              <a:gd name="connsiteX6" fmla="*/ 1525272 w 1525272"/>
              <a:gd name="connsiteY6" fmla="*/ 483027 h 96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72" h="966054">
                <a:moveTo>
                  <a:pt x="1525272" y="483027"/>
                </a:moveTo>
                <a:lnTo>
                  <a:pt x="1258806" y="966054"/>
                </a:lnTo>
                <a:lnTo>
                  <a:pt x="0" y="966054"/>
                </a:lnTo>
                <a:lnTo>
                  <a:pt x="324547" y="482479"/>
                </a:lnTo>
                <a:lnTo>
                  <a:pt x="736" y="0"/>
                </a:lnTo>
                <a:lnTo>
                  <a:pt x="1258806" y="0"/>
                </a:lnTo>
                <a:lnTo>
                  <a:pt x="1525272" y="483027"/>
                </a:lnTo>
                <a:close/>
              </a:path>
            </a:pathLst>
          </a:cu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任意多边形 29">
            <a:extLst>
              <a:ext uri="{FF2B5EF4-FFF2-40B4-BE49-F238E27FC236}">
                <a16:creationId xmlns:a16="http://schemas.microsoft.com/office/drawing/2014/main" id="{B55E5761-490B-F4E3-A68C-F467C12BBD64}"/>
              </a:ext>
            </a:extLst>
          </p:cNvPr>
          <p:cNvSpPr/>
          <p:nvPr/>
        </p:nvSpPr>
        <p:spPr>
          <a:xfrm rot="2700000">
            <a:off x="9176549" y="3450478"/>
            <a:ext cx="1624140" cy="1624312"/>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3BF6A900-E5D1-A95F-20AA-9D5A4E8283B8}"/>
              </a:ext>
            </a:extLst>
          </p:cNvPr>
          <p:cNvSpPr/>
          <p:nvPr/>
        </p:nvSpPr>
        <p:spPr>
          <a:xfrm>
            <a:off x="9750763" y="3989461"/>
            <a:ext cx="61889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Open Sans" panose="020B0606030504020204" pitchFamily="34" charset="0"/>
                <a:ea typeface="Open Sans" panose="020B0606030504020204" pitchFamily="34" charset="0"/>
                <a:cs typeface="Open Sans" panose="020B0606030504020204" pitchFamily="34" charset="0"/>
              </a:rPr>
              <a:t>05</a:t>
            </a:r>
            <a:endParaRPr lang="zh-CN" altLang="en-US" sz="2400" dirty="0">
              <a:latin typeface="Open Sans" panose="020B0606030504020204" pitchFamily="34" charset="0"/>
              <a:ea typeface="微软雅黑" panose="020B0503020204020204" pitchFamily="34" charset="-122"/>
              <a:cs typeface="Open Sans" panose="020B0606030504020204" pitchFamily="34" charset="0"/>
            </a:endParaRPr>
          </a:p>
        </p:txBody>
      </p:sp>
      <p:sp>
        <p:nvSpPr>
          <p:cNvPr id="22" name="文字方塊 21">
            <a:extLst>
              <a:ext uri="{FF2B5EF4-FFF2-40B4-BE49-F238E27FC236}">
                <a16:creationId xmlns:a16="http://schemas.microsoft.com/office/drawing/2014/main" id="{69AB2C36-CF2E-6F40-04D8-8DC9F803342E}"/>
              </a:ext>
            </a:extLst>
          </p:cNvPr>
          <p:cNvSpPr txBox="1"/>
          <p:nvPr/>
        </p:nvSpPr>
        <p:spPr>
          <a:xfrm>
            <a:off x="8476918" y="2533684"/>
            <a:ext cx="2899978" cy="614079"/>
          </a:xfrm>
          <a:prstGeom prst="rect">
            <a:avLst/>
          </a:prstGeom>
          <a:noFill/>
        </p:spPr>
        <p:txBody>
          <a:bodyPr wrap="square">
            <a:spAutoFit/>
          </a:bodyPr>
          <a:lstStyle/>
          <a:p>
            <a:pPr algn="ctr">
              <a:lnSpc>
                <a:spcPct val="200000"/>
              </a:lnSpc>
            </a:pPr>
            <a:r>
              <a:rPr lang="en-US" altLang="zh-CN" sz="2000" b="1" dirty="0">
                <a:latin typeface="Times New Roman" panose="02020603050405020304" pitchFamily="18" charset="0"/>
                <a:ea typeface="Open Sans" panose="020B0606030504020204" pitchFamily="34" charset="0"/>
                <a:cs typeface="Times New Roman" panose="02020603050405020304" pitchFamily="18" charset="0"/>
              </a:rPr>
              <a:t>Post-route Simulation</a:t>
            </a:r>
          </a:p>
        </p:txBody>
      </p:sp>
    </p:spTree>
    <p:extLst>
      <p:ext uri="{BB962C8B-B14F-4D97-AF65-F5344CB8AC3E}">
        <p14:creationId xmlns:p14="http://schemas.microsoft.com/office/powerpoint/2010/main" val="1758629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ASIC Implementation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aphicFrame>
        <p:nvGraphicFramePr>
          <p:cNvPr id="7" name="表格 8">
            <a:extLst>
              <a:ext uri="{FF2B5EF4-FFF2-40B4-BE49-F238E27FC236}">
                <a16:creationId xmlns:a16="http://schemas.microsoft.com/office/drawing/2014/main" id="{60B8C6D0-E205-47C3-9BC6-3A845FB787F5}"/>
              </a:ext>
            </a:extLst>
          </p:cNvPr>
          <p:cNvGraphicFramePr>
            <a:graphicFrameLocks noGrp="1"/>
          </p:cNvGraphicFramePr>
          <p:nvPr>
            <p:extLst>
              <p:ext uri="{D42A27DB-BD31-4B8C-83A1-F6EECF244321}">
                <p14:modId xmlns:p14="http://schemas.microsoft.com/office/powerpoint/2010/main" val="691386248"/>
              </p:ext>
            </p:extLst>
          </p:nvPr>
        </p:nvGraphicFramePr>
        <p:xfrm>
          <a:off x="720898" y="1547588"/>
          <a:ext cx="5032202" cy="3955352"/>
        </p:xfrm>
        <a:graphic>
          <a:graphicData uri="http://schemas.openxmlformats.org/drawingml/2006/table">
            <a:tbl>
              <a:tblPr firstRow="1" bandRow="1">
                <a:tableStyleId>{9D7B26C5-4107-4FEC-AEDC-1716B250A1EF}</a:tableStyleId>
              </a:tblPr>
              <a:tblGrid>
                <a:gridCol w="2233727">
                  <a:extLst>
                    <a:ext uri="{9D8B030D-6E8A-4147-A177-3AD203B41FA5}">
                      <a16:colId xmlns:a16="http://schemas.microsoft.com/office/drawing/2014/main" val="2607452419"/>
                    </a:ext>
                  </a:extLst>
                </a:gridCol>
                <a:gridCol w="2798475">
                  <a:extLst>
                    <a:ext uri="{9D8B030D-6E8A-4147-A177-3AD203B41FA5}">
                      <a16:colId xmlns:a16="http://schemas.microsoft.com/office/drawing/2014/main" val="1825371002"/>
                    </a:ext>
                  </a:extLst>
                </a:gridCol>
              </a:tblGrid>
              <a:tr h="494419">
                <a:tc>
                  <a:txBody>
                    <a:bodyPr/>
                    <a:lstStyle/>
                    <a:p>
                      <a:pPr algn="ctr"/>
                      <a:r>
                        <a:rPr lang="en-US" altLang="zh-TW" b="0" dirty="0">
                          <a:solidFill>
                            <a:schemeClr val="tx1"/>
                          </a:solidFill>
                        </a:rPr>
                        <a:t>Process</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TSMC 0.18</a:t>
                      </a:r>
                      <a:r>
                        <a:rPr lang="zh-TW" altLang="en-US" b="0" dirty="0">
                          <a:solidFill>
                            <a:schemeClr val="tx1"/>
                          </a:solidFill>
                        </a:rPr>
                        <a:t> </a:t>
                      </a:r>
                      <a:r>
                        <a:rPr lang="el-GR" altLang="zh-TW" b="0" dirty="0">
                          <a:solidFill>
                            <a:schemeClr val="tx1"/>
                          </a:solidFill>
                        </a:rPr>
                        <a:t>μ</a:t>
                      </a:r>
                      <a:r>
                        <a:rPr lang="en-US" altLang="zh-TW" b="0" dirty="0">
                          <a:solidFill>
                            <a:schemeClr val="tx1"/>
                          </a:solidFill>
                        </a:rPr>
                        <a:t>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986327"/>
                  </a:ext>
                </a:extLst>
              </a:tr>
              <a:tr h="494419">
                <a:tc>
                  <a:txBody>
                    <a:bodyPr/>
                    <a:lstStyle/>
                    <a:p>
                      <a:pPr algn="ctr"/>
                      <a:r>
                        <a:rPr lang="en-US" altLang="zh-TW" b="0" dirty="0">
                          <a:solidFill>
                            <a:schemeClr val="tx1"/>
                          </a:solidFill>
                        </a:rPr>
                        <a:t>Pin num</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altLang="zh-TW" b="0" dirty="0">
                          <a:solidFill>
                            <a:schemeClr val="tx1"/>
                          </a:solidFill>
                        </a:rPr>
                        <a:t>460</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004748"/>
                  </a:ext>
                </a:extLst>
              </a:tr>
              <a:tr h="494419">
                <a:tc>
                  <a:txBody>
                    <a:bodyPr/>
                    <a:lstStyle/>
                    <a:p>
                      <a:pPr algn="ctr"/>
                      <a:r>
                        <a:rPr lang="en-US" altLang="zh-TW" dirty="0">
                          <a:solidFill>
                            <a:schemeClr val="tx1"/>
                          </a:solidFill>
                        </a:rPr>
                        <a:t>Chip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4980 </a:t>
                      </a:r>
                      <a:r>
                        <a:rPr lang="el-GR" altLang="zh-TW" b="0" dirty="0">
                          <a:solidFill>
                            <a:schemeClr val="tx1"/>
                          </a:solidFill>
                        </a:rPr>
                        <a:t>μ</a:t>
                      </a:r>
                      <a:r>
                        <a:rPr lang="en-US" altLang="zh-TW" b="0" dirty="0">
                          <a:solidFill>
                            <a:schemeClr val="tx1"/>
                          </a:solidFill>
                        </a:rPr>
                        <a:t>m</a:t>
                      </a:r>
                      <a:r>
                        <a:rPr lang="en-US" altLang="zh-TW" dirty="0">
                          <a:solidFill>
                            <a:schemeClr val="tx1"/>
                          </a:solidFill>
                        </a:rPr>
                        <a:t> </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435031"/>
                  </a:ext>
                </a:extLst>
              </a:tr>
              <a:tr h="494419">
                <a:tc>
                  <a:txBody>
                    <a:bodyPr/>
                    <a:lstStyle/>
                    <a:p>
                      <a:pPr algn="ctr"/>
                      <a:r>
                        <a:rPr lang="en-US" altLang="zh-TW" dirty="0">
                          <a:solidFill>
                            <a:schemeClr val="tx1"/>
                          </a:solidFill>
                        </a:rPr>
                        <a:t>Core size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r>
                        <a:rPr lang="zh-TW" altLang="en-US" b="0" dirty="0">
                          <a:solidFill>
                            <a:schemeClr val="tx1"/>
                          </a:solidFill>
                        </a:rPr>
                        <a:t> </a:t>
                      </a:r>
                      <a:r>
                        <a:rPr lang="en-US" altLang="zh-TW" dirty="0">
                          <a:solidFill>
                            <a:schemeClr val="tx1"/>
                          </a:solidFill>
                        </a:rPr>
                        <a:t>×</a:t>
                      </a:r>
                      <a:r>
                        <a:rPr lang="zh-TW" altLang="en-US" dirty="0">
                          <a:solidFill>
                            <a:schemeClr val="tx1"/>
                          </a:solidFill>
                        </a:rPr>
                        <a:t> </a:t>
                      </a:r>
                      <a:r>
                        <a:rPr lang="en-US" altLang="zh-TW" dirty="0">
                          <a:solidFill>
                            <a:schemeClr val="tx1"/>
                          </a:solidFill>
                        </a:rPr>
                        <a:t>4410 </a:t>
                      </a:r>
                      <a:r>
                        <a:rPr lang="el-GR" altLang="zh-TW" b="0" dirty="0">
                          <a:solidFill>
                            <a:schemeClr val="tx1"/>
                          </a:solidFill>
                        </a:rPr>
                        <a:t>μ</a:t>
                      </a:r>
                      <a:r>
                        <a:rPr lang="en-US" altLang="zh-TW" b="0" dirty="0">
                          <a:solidFill>
                            <a:schemeClr val="tx1"/>
                          </a:solidFill>
                        </a:rPr>
                        <a:t>m</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42350"/>
                  </a:ext>
                </a:extLst>
              </a:tr>
              <a:tr h="494419">
                <a:tc>
                  <a:txBody>
                    <a:bodyPr/>
                    <a:lstStyle/>
                    <a:p>
                      <a:pPr algn="ctr"/>
                      <a:r>
                        <a:rPr lang="en-US" altLang="zh-TW" dirty="0">
                          <a:solidFill>
                            <a:schemeClr val="tx1"/>
                          </a:solidFill>
                        </a:rPr>
                        <a:t>Gate count</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1294188.81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360208"/>
                  </a:ext>
                </a:extLst>
              </a:tr>
              <a:tr h="494419">
                <a:tc>
                  <a:txBody>
                    <a:bodyPr/>
                    <a:lstStyle/>
                    <a:p>
                      <a:pPr algn="ctr"/>
                      <a:r>
                        <a:rPr lang="en-US" altLang="zh-TW" dirty="0">
                          <a:solidFill>
                            <a:schemeClr val="tx1"/>
                          </a:solidFill>
                        </a:rPr>
                        <a:t>Voltage</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1.8 V</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14476"/>
                  </a:ext>
                </a:extLst>
              </a:tr>
              <a:tr h="494419">
                <a:tc>
                  <a:txBody>
                    <a:bodyPr/>
                    <a:lstStyle/>
                    <a:p>
                      <a:pPr algn="ctr"/>
                      <a:r>
                        <a:rPr lang="en-US" altLang="zh-TW" dirty="0">
                          <a:solidFill>
                            <a:schemeClr val="tx1"/>
                          </a:solidFill>
                        </a:rPr>
                        <a:t>Frequency</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37 MHz</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601032"/>
                  </a:ext>
                </a:extLst>
              </a:tr>
              <a:tr h="494419">
                <a:tc>
                  <a:txBody>
                    <a:bodyPr/>
                    <a:lstStyle/>
                    <a:p>
                      <a:pPr algn="ctr"/>
                      <a:r>
                        <a:rPr lang="en-US" altLang="zh-TW" dirty="0">
                          <a:solidFill>
                            <a:schemeClr val="tx1"/>
                          </a:solidFill>
                        </a:rPr>
                        <a:t>Power</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gn="ctr"/>
                      <a:r>
                        <a:rPr lang="en-US" altLang="zh-TW" dirty="0">
                          <a:solidFill>
                            <a:schemeClr val="tx1"/>
                          </a:solidFill>
                        </a:rPr>
                        <a:t>74.2044 </a:t>
                      </a:r>
                      <a:r>
                        <a:rPr lang="en-US" altLang="zh-TW" dirty="0" err="1">
                          <a:solidFill>
                            <a:schemeClr val="tx1"/>
                          </a:solidFill>
                        </a:rPr>
                        <a:t>mW</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787173"/>
                  </a:ext>
                </a:extLst>
              </a:tr>
            </a:tbl>
          </a:graphicData>
        </a:graphic>
      </p:graphicFrame>
      <p:pic>
        <p:nvPicPr>
          <p:cNvPr id="9" name="圖片 8">
            <a:extLst>
              <a:ext uri="{FF2B5EF4-FFF2-40B4-BE49-F238E27FC236}">
                <a16:creationId xmlns:a16="http://schemas.microsoft.com/office/drawing/2014/main" id="{58167ED6-9210-425C-B49A-26337693F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1268011"/>
            <a:ext cx="4764780" cy="4771050"/>
          </a:xfrm>
          <a:prstGeom prst="rect">
            <a:avLst/>
          </a:prstGeom>
        </p:spPr>
      </p:pic>
    </p:spTree>
    <p:extLst>
      <p:ext uri="{BB962C8B-B14F-4D97-AF65-F5344CB8AC3E}">
        <p14:creationId xmlns:p14="http://schemas.microsoft.com/office/powerpoint/2010/main" val="260747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72EC-2583-5FA0-30F6-C1B8DB68FE8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56E19F9-7ADB-A503-4B41-2AB51EBF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AFE3C5D3-3E8C-6018-F44D-D8ABAFCE9ADB}"/>
              </a:ext>
            </a:extLst>
          </p:cNvPr>
          <p:cNvSpPr txBox="1"/>
          <p:nvPr/>
        </p:nvSpPr>
        <p:spPr>
          <a:xfrm>
            <a:off x="3633274" y="2647604"/>
            <a:ext cx="7937513" cy="1938992"/>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Conclusion </a:t>
            </a:r>
          </a:p>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&amp; Future Work</a:t>
            </a:r>
          </a:p>
          <a:p>
            <a:pPr algn="ctr"/>
            <a:endPar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D99526E-F445-D24B-29D1-B3CD083F46F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C9929C14-5914-813D-4DCC-BFE3E3BAD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DB24E76-C37D-4A18-B204-6C04AE992A56}"/>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B344D236-0B4E-E878-7D79-8F3AC563409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9AB7E7-5611-FB7C-C0AA-109466894D0D}"/>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2C8F08C-F9B9-37D1-59F5-A52B5B359FD5}"/>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1879A3C-2B52-78FA-42C3-8F99277D222B}"/>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389351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8200632" cy="461665"/>
            <a:chOff x="568442" y="319364"/>
            <a:chExt cx="8200632" cy="461666"/>
          </a:xfrm>
        </p:grpSpPr>
        <p:sp>
          <p:nvSpPr>
            <p:cNvPr id="55" name="文本框 23"/>
            <p:cNvSpPr txBox="1"/>
            <p:nvPr/>
          </p:nvSpPr>
          <p:spPr>
            <a:xfrm>
              <a:off x="665958" y="319364"/>
              <a:ext cx="8103116" cy="461666"/>
            </a:xfrm>
            <a:prstGeom prst="rect">
              <a:avLst/>
            </a:prstGeom>
            <a:noFill/>
          </p:spPr>
          <p:txBody>
            <a:bodyPr wrap="none" rtlCol="0">
              <a:spAutoFit/>
            </a:bodyPr>
            <a:lstStyle/>
            <a:p>
              <a:r>
                <a:rPr lang="en-US" altLang="zh-TW" sz="24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SelfTargetMSIS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(Self Target 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Times New Roman" panose="02020603050405020304" pitchFamily="18" charset="0"/>
                <a:ea typeface="微軟正黑體" panose="020B0604030504040204" pitchFamily="34" charset="-120"/>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370208" y="1077790"/>
            <a:ext cx="4987092"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Public Matrix:</a:t>
            </a:r>
          </a:p>
          <a:p>
            <a:pPr marL="342900" indent="-3429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Self-defined target vector:</a:t>
            </a:r>
          </a:p>
          <a:p>
            <a:pP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14:m>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mc:Choice>
        <mc:Fallback xmlns="">
          <p:sp>
            <p:nvSpPr>
              <p:cNvPr id="11" name="文字方塊 10">
                <a:extLst>
                  <a:ext uri="{FF2B5EF4-FFF2-40B4-BE49-F238E27FC236}">
                    <a16:creationId xmlns:a16="http://schemas.microsoft.com/office/drawing/2014/main" id="{FE3EC88E-1AF0-41B3-B50E-F417DA070BB4}"/>
                  </a:ext>
                </a:extLst>
              </p:cNvPr>
              <p:cNvSpPr txBox="1">
                <a:spLocks noRot="1" noChangeAspect="1" noMove="1" noResize="1" noEditPoints="1" noAdjustHandles="1" noChangeArrowheads="1" noChangeShapeType="1" noTextEdit="1"/>
              </p:cNvSpPr>
              <p:nvPr/>
            </p:nvSpPr>
            <p:spPr>
              <a:xfrm>
                <a:off x="6057472" y="1077790"/>
                <a:ext cx="5374887" cy="2777620"/>
              </a:xfrm>
              <a:prstGeom prst="rect">
                <a:avLst/>
              </a:prstGeom>
              <a:blipFill>
                <a:blip r:embed="rId3"/>
                <a:stretch>
                  <a:fillRect l="-1022" b="-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48C8E6-46AF-46A4-8826-70A536DBDB5E}"/>
                  </a:ext>
                </a:extLst>
              </p:cNvPr>
              <p:cNvSpPr txBox="1"/>
              <p:nvPr/>
            </p:nvSpPr>
            <p:spPr>
              <a:xfrm>
                <a:off x="1393326" y="4500046"/>
                <a:ext cx="4461626" cy="1669944"/>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Problem:</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short integer vector </a:t>
                </a:r>
                <a14:m>
                  <m:oMath xmlns:m="http://schemas.openxmlformats.org/officeDocument/2006/math">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𝑧</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m:t>
                    </m:r>
                    <m:sSup>
                      <m:sSupPr>
                        <m:ctrlP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i="1" smtClean="0">
                            <a:latin typeface="Cambria Math" panose="02040503050406030204" pitchFamily="18" charset="0"/>
                            <a:ea typeface="Cambria Math" panose="02040503050406030204" pitchFamily="18" charset="0"/>
                          </a:rPr>
                          <m:t>ℤ</m:t>
                        </m:r>
                      </m:e>
                      <m:sup>
                        <m:r>
                          <a:rPr lang="en-US" altLang="zh-TW" b="0" i="1" dirty="0" smtClean="0">
                            <a:latin typeface="Cambria Math" panose="02040503050406030204" pitchFamily="18" charset="0"/>
                            <a:ea typeface="微軟正黑體" panose="020B0604030504040204" pitchFamily="34" charset="-120"/>
                            <a:cs typeface="Times New Roman" panose="02020603050405020304" pitchFamily="18" charset="0"/>
                          </a:rPr>
                          <m:t>3</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a:t>
                </a:r>
              </a:p>
              <a:p>
                <a:pPr algn="ctr">
                  <a:lnSpc>
                    <a:spcPct val="200000"/>
                  </a:lnSpc>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rPr>
                      <m:t>𝑤</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mod</m:t>
                        </m:r>
                        <m:r>
                          <a:rPr lang="en-US" altLang="zh-TW" b="0" i="0" smtClean="0">
                            <a:latin typeface="Cambria Math" panose="02040503050406030204" pitchFamily="18" charset="0"/>
                          </a:rPr>
                          <m:t> 17</m:t>
                        </m:r>
                      </m:e>
                    </m:d>
                    <m:r>
                      <a:rPr lang="en-US" altLang="zh-TW" b="0" i="0"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&lt; 3</a:t>
                </a:r>
              </a:p>
            </p:txBody>
          </p:sp>
        </mc:Choice>
        <mc:Fallback xmlns="">
          <p:sp>
            <p:nvSpPr>
              <p:cNvPr id="17" name="文字方塊 16">
                <a:extLst>
                  <a:ext uri="{FF2B5EF4-FFF2-40B4-BE49-F238E27FC236}">
                    <a16:creationId xmlns:a16="http://schemas.microsoft.com/office/drawing/2014/main" id="{E148C8E6-46AF-46A4-8826-70A536DBDB5E}"/>
                  </a:ext>
                </a:extLst>
              </p:cNvPr>
              <p:cNvSpPr txBox="1">
                <a:spLocks noRot="1" noChangeAspect="1" noMove="1" noResize="1" noEditPoints="1" noAdjustHandles="1" noChangeArrowheads="1" noChangeShapeType="1" noTextEdit="1"/>
              </p:cNvSpPr>
              <p:nvPr/>
            </p:nvSpPr>
            <p:spPr>
              <a:xfrm>
                <a:off x="1393326" y="4500046"/>
                <a:ext cx="4461626" cy="1669944"/>
              </a:xfrm>
              <a:prstGeom prst="rect">
                <a:avLst/>
              </a:prstGeom>
              <a:blipFill>
                <a:blip r:embed="rId4"/>
                <a:stretch>
                  <a:fillRect l="-1231" b="-5109"/>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latin typeface="Times New Roman" panose="02020603050405020304" pitchFamily="18" charset="0"/>
                <a:ea typeface="微軟正黑體" panose="020B0604030504040204" pitchFamily="34" charset="-120"/>
              </a:rPr>
              <a:t>7</a:t>
            </a:fld>
            <a:endParaRPr lang="zh-CN" altLang="en-US" dirty="0">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2E8F1DF-D32F-4154-83CC-60A9A1C85C41}"/>
                  </a:ext>
                </a:extLst>
              </p:cNvPr>
              <p:cNvSpPr txBox="1"/>
              <p:nvPr/>
            </p:nvSpPr>
            <p:spPr>
              <a:xfrm>
                <a:off x="2694203" y="2809799"/>
                <a:ext cx="227395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3"/>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e>
                                <m:r>
                                  <a:rPr lang="en-US" altLang="zh-TW" b="0" i="1" smtClean="0">
                                    <a:latin typeface="Cambria Math" panose="02040503050406030204" pitchFamily="18" charset="0"/>
                                  </a:rPr>
                                  <m:t>5</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3</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7</m:t>
                                </m:r>
                              </m:e>
                            </m:mr>
                          </m:m>
                        </m:e>
                      </m:d>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ℤ</m:t>
                          </m:r>
                        </m:e>
                        <m:sub>
                          <m:r>
                            <a:rPr lang="en-US" altLang="zh-TW" b="0" i="1" smtClean="0">
                              <a:latin typeface="Cambria Math" panose="02040503050406030204" pitchFamily="18" charset="0"/>
                              <a:ea typeface="Cambria Math" panose="02040503050406030204" pitchFamily="18" charset="0"/>
                            </a:rPr>
                            <m:t>𝑞</m:t>
                          </m:r>
                        </m:sub>
                        <m:sup>
                          <m:r>
                            <a:rPr lang="en-US" altLang="zh-TW" b="0" i="1" smtClean="0">
                              <a:latin typeface="Cambria Math" panose="02040503050406030204" pitchFamily="18" charset="0"/>
                              <a:ea typeface="Cambria Math" panose="02040503050406030204" pitchFamily="18" charset="0"/>
                            </a:rPr>
                            <m:t>2×3</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C2E8F1DF-D32F-4154-83CC-60A9A1C85C41}"/>
                  </a:ext>
                </a:extLst>
              </p:cNvPr>
              <p:cNvSpPr txBox="1">
                <a:spLocks noRot="1" noChangeAspect="1" noMove="1" noResize="1" noEditPoints="1" noAdjustHandles="1" noChangeArrowheads="1" noChangeShapeType="1" noTextEdit="1"/>
              </p:cNvSpPr>
              <p:nvPr/>
            </p:nvSpPr>
            <p:spPr>
              <a:xfrm>
                <a:off x="2694203" y="2809799"/>
                <a:ext cx="2273956" cy="4675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55F9FEC-50F7-4404-B480-6CDA5247E920}"/>
                  </a:ext>
                </a:extLst>
              </p:cNvPr>
              <p:cNvSpPr txBox="1"/>
              <p:nvPr/>
            </p:nvSpPr>
            <p:spPr>
              <a:xfrm>
                <a:off x="2694203" y="4007633"/>
                <a:ext cx="1374607"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ℤ</m:t>
                          </m:r>
                        </m:e>
                        <m:sub>
                          <m:r>
                            <a:rPr lang="en-US" altLang="zh-TW" i="1">
                              <a:latin typeface="Cambria Math" panose="02040503050406030204" pitchFamily="18" charset="0"/>
                              <a:ea typeface="Cambria Math" panose="02040503050406030204" pitchFamily="18" charset="0"/>
                            </a:rPr>
                            <m:t>𝑞</m:t>
                          </m:r>
                        </m:sub>
                        <m:sup>
                          <m:r>
                            <a:rPr lang="en-US" altLang="zh-TW" i="1">
                              <a:latin typeface="Cambria Math" panose="02040503050406030204" pitchFamily="18" charset="0"/>
                              <a:ea typeface="Cambria Math" panose="02040503050406030204" pitchFamily="18" charset="0"/>
                            </a:rPr>
                            <m:t>2</m:t>
                          </m:r>
                        </m:sup>
                      </m:sSubSup>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B55F9FEC-50F7-4404-B480-6CDA5247E920}"/>
                  </a:ext>
                </a:extLst>
              </p:cNvPr>
              <p:cNvSpPr txBox="1">
                <a:spLocks noRot="1" noChangeAspect="1" noMove="1" noResize="1" noEditPoints="1" noAdjustHandles="1" noChangeArrowheads="1" noChangeShapeType="1" noTextEdit="1"/>
              </p:cNvSpPr>
              <p:nvPr/>
            </p:nvSpPr>
            <p:spPr>
              <a:xfrm>
                <a:off x="2694203" y="4007633"/>
                <a:ext cx="1374607" cy="46012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093196F-4585-4890-BBC0-7C8696847FF5}"/>
                  </a:ext>
                </a:extLst>
              </p:cNvPr>
              <p:cNvSpPr txBox="1"/>
              <p:nvPr/>
            </p:nvSpPr>
            <p:spPr>
              <a:xfrm>
                <a:off x="7981423" y="2327864"/>
                <a:ext cx="78765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9093196F-4585-4890-BBC0-7C8696847FF5}"/>
                  </a:ext>
                </a:extLst>
              </p:cNvPr>
              <p:cNvSpPr txBox="1">
                <a:spLocks noRot="1" noChangeAspect="1" noMove="1" noResize="1" noEditPoints="1" noAdjustHandles="1" noChangeArrowheads="1" noChangeShapeType="1" noTextEdit="1"/>
              </p:cNvSpPr>
              <p:nvPr/>
            </p:nvSpPr>
            <p:spPr>
              <a:xfrm>
                <a:off x="7981423" y="2327864"/>
                <a:ext cx="787652" cy="730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BDA6EBE-E1BC-4ED8-9B8C-745024CF0F4A}"/>
                  </a:ext>
                </a:extLst>
              </p:cNvPr>
              <p:cNvSpPr txBox="1"/>
              <p:nvPr/>
            </p:nvSpPr>
            <p:spPr>
              <a:xfrm>
                <a:off x="6357300" y="4136481"/>
                <a:ext cx="5374887" cy="1467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2</m:t>
                                </m:r>
                              </m:e>
                              <m:e>
                                <m:r>
                                  <a:rPr lang="en-US" altLang="zh-TW" i="1">
                                    <a:latin typeface="Cambria Math" panose="02040503050406030204" pitchFamily="18" charset="0"/>
                                  </a:rPr>
                                  <m:t>5</m:t>
                                </m:r>
                              </m:e>
                              <m:e>
                                <m:r>
                                  <a:rPr lang="en-US" altLang="zh-TW" i="1">
                                    <a:latin typeface="Cambria Math" panose="02040503050406030204" pitchFamily="18" charset="0"/>
                                  </a:rPr>
                                  <m:t>1</m:t>
                                </m:r>
                              </m:e>
                            </m:mr>
                            <m:mr>
                              <m:e>
                                <m:r>
                                  <a:rPr lang="en-US" altLang="zh-TW" i="1">
                                    <a:latin typeface="Cambria Math" panose="02040503050406030204" pitchFamily="18" charset="0"/>
                                  </a:rPr>
                                  <m:t>3</m:t>
                                </m:r>
                              </m:e>
                              <m:e>
                                <m:r>
                                  <a:rPr lang="en-US" altLang="zh-TW" i="1">
                                    <a:latin typeface="Cambria Math" panose="02040503050406030204" pitchFamily="18" charset="0"/>
                                  </a:rPr>
                                  <m:t>1</m:t>
                                </m:r>
                              </m:e>
                              <m:e>
                                <m:r>
                                  <a:rPr lang="en-US" altLang="zh-TW" i="1">
                                    <a:latin typeface="Cambria Math" panose="02040503050406030204" pitchFamily="18" charset="0"/>
                                  </a:rPr>
                                  <m:t>7</m:t>
                                </m:r>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+5+1</m:t>
                                </m:r>
                              </m:e>
                            </m:mr>
                            <m:mr>
                              <m:e>
                                <m:r>
                                  <a:rPr lang="en-US" altLang="zh-TW" b="0" i="1" smtClean="0">
                                    <a:latin typeface="Cambria Math" panose="02040503050406030204" pitchFamily="18" charset="0"/>
                                  </a:rPr>
                                  <m:t>3+1+7</m:t>
                                </m:r>
                              </m:e>
                            </m:mr>
                          </m:m>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a:rPr lang="en-US" altLang="zh-TW" b="0" i="1" smtClean="0">
                                    <a:latin typeface="Cambria Math" panose="02040503050406030204" pitchFamily="18" charset="0"/>
                                  </a:rPr>
                                  <m:t>8</m:t>
                                </m:r>
                              </m:e>
                            </m:mr>
                            <m:mr>
                              <m:e>
                                <m:r>
                                  <a:rPr lang="en-US" altLang="zh-TW" b="0" i="1" smtClean="0">
                                    <a:latin typeface="Cambria Math" panose="02040503050406030204" pitchFamily="18" charset="0"/>
                                  </a:rPr>
                                  <m:t>11</m:t>
                                </m:r>
                              </m:e>
                            </m:mr>
                          </m:m>
                        </m:e>
                      </m:d>
                    </m:oMath>
                  </m:oMathPara>
                </a14:m>
                <a:endParaRPr lang="en-US" altLang="zh-TW" b="0" i="1" dirty="0">
                  <a:latin typeface="Cambria Math" panose="020405030504060302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微軟正黑體" panose="020B0604030504040204" pitchFamily="34" charset="-120"/>
                          <a:cs typeface="Times New Roman" panose="02020603050405020304" pitchFamily="18" charset="0"/>
                        </a:rPr>
                        <m:t>𝐴</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𝑧</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a:rPr lang="en-US" altLang="zh-TW" i="1">
                                    <a:latin typeface="Cambria Math" panose="02040503050406030204" pitchFamily="18" charset="0"/>
                                  </a:rPr>
                                  <m:t>8</m:t>
                                </m:r>
                              </m:e>
                            </m:mr>
                            <m:mr>
                              <m:e>
                                <m:r>
                                  <a:rPr lang="en-US" altLang="zh-TW" i="1">
                                    <a:latin typeface="Cambria Math" panose="02040503050406030204" pitchFamily="18" charset="0"/>
                                  </a:rPr>
                                  <m:t>11</m:t>
                                </m:r>
                              </m:e>
                            </m:mr>
                          </m:m>
                        </m:e>
                      </m:d>
                      <m:r>
                        <m:rPr>
                          <m:nor/>
                        </m:rPr>
                        <a:rPr lang="en-US" altLang="zh-TW" b="0" i="0" smtClean="0">
                          <a:latin typeface="Cambria Math" panose="02040503050406030204" pitchFamily="18" charset="0"/>
                        </a:rPr>
                        <m:t> </m:t>
                      </m:r>
                      <m:r>
                        <m:rPr>
                          <m:nor/>
                        </m:rPr>
                        <a:rPr lang="en-US" altLang="zh-TW"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rPr>
                        <m:t>𝑤</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6</m:t>
                                </m:r>
                              </m:e>
                            </m:mr>
                            <m:mr>
                              <m:e>
                                <m:r>
                                  <a:rPr lang="en-US" altLang="zh-TW" b="0" i="1" smtClean="0">
                                    <a:latin typeface="Cambria Math" panose="02040503050406030204" pitchFamily="18" charset="0"/>
                                  </a:rPr>
                                  <m:t>4</m:t>
                                </m:r>
                              </m:e>
                            </m:mr>
                          </m:m>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CBDA6EBE-E1BC-4ED8-9B8C-745024CF0F4A}"/>
                  </a:ext>
                </a:extLst>
              </p:cNvPr>
              <p:cNvSpPr txBox="1">
                <a:spLocks noRot="1" noChangeAspect="1" noMove="1" noResize="1" noEditPoints="1" noAdjustHandles="1" noChangeArrowheads="1" noChangeShapeType="1" noTextEdit="1"/>
              </p:cNvSpPr>
              <p:nvPr/>
            </p:nvSpPr>
            <p:spPr>
              <a:xfrm>
                <a:off x="6357300" y="4136481"/>
                <a:ext cx="5374887" cy="1467902"/>
              </a:xfrm>
              <a:prstGeom prst="rect">
                <a:avLst/>
              </a:prstGeom>
              <a:blipFill>
                <a:blip r:embed="rId8"/>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CB54CAD-4396-4E51-832E-127E6395A73A}"/>
              </a:ext>
            </a:extLst>
          </p:cNvPr>
          <p:cNvSpPr/>
          <p:nvPr/>
        </p:nvSpPr>
        <p:spPr>
          <a:xfrm>
            <a:off x="8027723" y="5048580"/>
            <a:ext cx="2458940" cy="669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370186FE-E7B5-42EA-AE37-2CE6DC67F6E0}"/>
              </a:ext>
            </a:extLst>
          </p:cNvPr>
          <p:cNvSpPr/>
          <p:nvPr/>
        </p:nvSpPr>
        <p:spPr>
          <a:xfrm>
            <a:off x="8375249" y="5509698"/>
            <a:ext cx="2012089" cy="561949"/>
          </a:xfrm>
          <a:prstGeom prst="rect">
            <a:avLst/>
          </a:prstGeom>
        </p:spPr>
        <p:txBody>
          <a:bodyPr wrap="none">
            <a:spAutoFit/>
          </a:bodyPr>
          <a:lstStyle/>
          <a:p>
            <a:pPr>
              <a:lnSpc>
                <a:spcPct val="200000"/>
              </a:lnSpc>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Not a valid solution</a:t>
            </a:r>
          </a:p>
        </p:txBody>
      </p:sp>
    </p:spTree>
    <p:extLst>
      <p:ext uri="{BB962C8B-B14F-4D97-AF65-F5344CB8AC3E}">
        <p14:creationId xmlns:p14="http://schemas.microsoft.com/office/powerpoint/2010/main" val="267317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1887-4B6D-3E7D-2FD6-F248CEAF226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D4D9198-CCD7-62FD-C1E4-5CACC7D94EE1}"/>
              </a:ext>
            </a:extLst>
          </p:cNvPr>
          <p:cNvGrpSpPr/>
          <p:nvPr/>
        </p:nvGrpSpPr>
        <p:grpSpPr>
          <a:xfrm>
            <a:off x="568443" y="319365"/>
            <a:ext cx="1683206" cy="461665"/>
            <a:chOff x="568442" y="319364"/>
            <a:chExt cx="1683206" cy="461666"/>
          </a:xfrm>
        </p:grpSpPr>
        <p:sp>
          <p:nvSpPr>
            <p:cNvPr id="55" name="文本框 23">
              <a:extLst>
                <a:ext uri="{FF2B5EF4-FFF2-40B4-BE49-F238E27FC236}">
                  <a16:creationId xmlns:a16="http://schemas.microsoft.com/office/drawing/2014/main" id="{32A90858-F9AB-BCB8-E7B4-E9F75F47D171}"/>
                </a:ext>
              </a:extLst>
            </p:cNvPr>
            <p:cNvSpPr txBox="1"/>
            <p:nvPr/>
          </p:nvSpPr>
          <p:spPr>
            <a:xfrm>
              <a:off x="665958" y="319364"/>
              <a:ext cx="158569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Conclusion</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9B57B09-D165-D27A-9FE5-599D28EBB5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F18A4FC-6B94-2FA2-CC6D-ADB6435AFCB4}"/>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
        <p:nvSpPr>
          <p:cNvPr id="8" name="文字方塊 7">
            <a:extLst>
              <a:ext uri="{FF2B5EF4-FFF2-40B4-BE49-F238E27FC236}">
                <a16:creationId xmlns:a16="http://schemas.microsoft.com/office/drawing/2014/main" id="{F591CE43-D12E-844F-1422-4FB3560F3CA4}"/>
              </a:ext>
            </a:extLst>
          </p:cNvPr>
          <p:cNvSpPr txBox="1"/>
          <p:nvPr/>
        </p:nvSpPr>
        <p:spPr>
          <a:xfrm>
            <a:off x="1051327" y="932034"/>
            <a:ext cx="10349809"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Technical Contributions</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Efficient Resource Sharing</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Low-Latency MDC-Based NTT</a:t>
            </a:r>
          </a:p>
          <a:p>
            <a:pPr marL="800100" lvl="1" indent="-342900">
              <a:lnSpc>
                <a:spcPct val="20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Complete Support Modules with AXI</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Implementation Results:</a:t>
            </a: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FPGA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On Xilinx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UltraScale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(xcvu19p), KeyGen/SignGen/SignVer take 90.8K, 151.8K, and 88.4K cycles @147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MHz.</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a:lnSpc>
                <a:spcPct val="20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ASIC</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Synthesized in TSMC 0.18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μm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design runs at 37 MHz with low-power performance, suitable for embedded or secure systems.</a:t>
            </a:r>
          </a:p>
        </p:txBody>
      </p:sp>
    </p:spTree>
    <p:extLst>
      <p:ext uri="{BB962C8B-B14F-4D97-AF65-F5344CB8AC3E}">
        <p14:creationId xmlns:p14="http://schemas.microsoft.com/office/powerpoint/2010/main" val="2511377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A18B-EFD2-1555-F647-F8AC8F82EFC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C5DC7A-2F76-EB8B-8855-6E845F8F59F2}"/>
              </a:ext>
            </a:extLst>
          </p:cNvPr>
          <p:cNvGrpSpPr/>
          <p:nvPr/>
        </p:nvGrpSpPr>
        <p:grpSpPr>
          <a:xfrm>
            <a:off x="568443" y="319365"/>
            <a:ext cx="1832543" cy="461665"/>
            <a:chOff x="568442" y="319364"/>
            <a:chExt cx="1832543" cy="461666"/>
          </a:xfrm>
        </p:grpSpPr>
        <p:sp>
          <p:nvSpPr>
            <p:cNvPr id="55" name="文本框 23">
              <a:extLst>
                <a:ext uri="{FF2B5EF4-FFF2-40B4-BE49-F238E27FC236}">
                  <a16:creationId xmlns:a16="http://schemas.microsoft.com/office/drawing/2014/main" id="{7BA6C2CC-7C20-2860-7BED-82D204B2F4AE}"/>
                </a:ext>
              </a:extLst>
            </p:cNvPr>
            <p:cNvSpPr txBox="1"/>
            <p:nvPr/>
          </p:nvSpPr>
          <p:spPr>
            <a:xfrm>
              <a:off x="665958" y="319364"/>
              <a:ext cx="1735027"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Future Work</a:t>
              </a:r>
            </a:p>
          </p:txBody>
        </p:sp>
        <p:sp>
          <p:nvSpPr>
            <p:cNvPr id="56" name="等腰三角形 55">
              <a:extLst>
                <a:ext uri="{FF2B5EF4-FFF2-40B4-BE49-F238E27FC236}">
                  <a16:creationId xmlns:a16="http://schemas.microsoft.com/office/drawing/2014/main" id="{DDBB1CE4-FA2F-02B2-C0D1-D2046E3B1AD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10FF84C-347E-F4DA-1166-E32F70CD551A}"/>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
        <p:nvSpPr>
          <p:cNvPr id="8" name="文字方塊 7">
            <a:extLst>
              <a:ext uri="{FF2B5EF4-FFF2-40B4-BE49-F238E27FC236}">
                <a16:creationId xmlns:a16="http://schemas.microsoft.com/office/drawing/2014/main" id="{D394EC58-CEFA-D04B-017B-5C7DAB6C4EC0}"/>
              </a:ext>
            </a:extLst>
          </p:cNvPr>
          <p:cNvSpPr txBox="1"/>
          <p:nvPr/>
        </p:nvSpPr>
        <p:spPr>
          <a:xfrm>
            <a:off x="937027" y="1027443"/>
            <a:ext cx="10349809"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Support for multiple parameter sets and security levels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Currently focused on ML-DSA-44, the design can be extended to ML-DSA-65/87 with automatic adjustment of data lengths and module configurations for better scalability.</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Power-efficient design strategies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ASIC implementations can adopt clock gating, power gating, and DVFS to reduce idle power and enhance energy efficiency in low-power applications.</a:t>
            </a:r>
          </a:p>
          <a:p>
            <a:pPr marL="342900" indent="-342900">
              <a:lnSpc>
                <a:spcPct val="200000"/>
              </a:lnSpc>
              <a:buFont typeface="Wingdings" panose="05000000000000000000" pitchFamily="2" charset="2"/>
              <a:buChar char="ü"/>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SoC platform integration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accelerator can be integrated into RISC-V or ARM SoCs, enabling hardware/software co-verification and streamlining deployment.</a:t>
            </a:r>
          </a:p>
        </p:txBody>
      </p:sp>
    </p:spTree>
    <p:extLst>
      <p:ext uri="{BB962C8B-B14F-4D97-AF65-F5344CB8AC3E}">
        <p14:creationId xmlns:p14="http://schemas.microsoft.com/office/powerpoint/2010/main" val="514765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52-6240-5513-70BB-A848F8B2918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50A2841-1737-C9C3-E0CF-6CADF7819163}"/>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4E9A6C7B-0815-AF78-FA74-E3690D29CC2E}"/>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BE654A1-A710-D3C2-7F29-6F0A072103C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B3B542C9-3424-9ADD-7E23-C230D5DD4365}"/>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B12D594A-9BF7-5452-83E1-006468172167}"/>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文字方塊 4">
            <a:extLst>
              <a:ext uri="{FF2B5EF4-FFF2-40B4-BE49-F238E27FC236}">
                <a16:creationId xmlns:a16="http://schemas.microsoft.com/office/drawing/2014/main" id="{C63900ED-95CF-07BA-92C8-A28D6F32A043}"/>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98202A64-F79E-746D-8696-F95B2D7291DE}"/>
              </a:ext>
            </a:extLst>
          </p:cNvPr>
          <p:cNvSpPr txBox="1"/>
          <p:nvPr/>
        </p:nvSpPr>
        <p:spPr>
          <a:xfrm>
            <a:off x="720898" y="1270548"/>
            <a:ext cx="10917152" cy="4801314"/>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 L. Beckwith, D. T. Nguyen, and K. Gaj, “High-performance hardware implementation of crystals-</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in</a:t>
            </a:r>
            <a:r>
              <a:rPr lang="en-US" altLang="zh-TW" i="1" dirty="0">
                <a:latin typeface="Times New Roman" panose="02020603050405020304" pitchFamily="18" charset="0"/>
                <a:cs typeface="Times New Roman" panose="02020603050405020304" pitchFamily="18" charset="0"/>
              </a:rPr>
              <a:t> </a:t>
            </a:r>
            <a:r>
              <a:rPr lang="zh-TW" altLang="en-US" i="1"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Proceedings of 2021 International Conference on Field-Programmable Technology (ICFPT)</a:t>
            </a:r>
            <a:r>
              <a:rPr lang="en-US" altLang="zh-TW" dirty="0">
                <a:latin typeface="Times New Roman" panose="02020603050405020304" pitchFamily="18" charset="0"/>
                <a:cs typeface="Times New Roman" panose="02020603050405020304" pitchFamily="18" charset="0"/>
              </a:rPr>
              <a:t>, 2021, pp. 1–10. </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K. </a:t>
            </a:r>
            <a:r>
              <a:rPr lang="en-US" altLang="zh-TW" dirty="0" err="1">
                <a:latin typeface="Times New Roman" panose="02020603050405020304" pitchFamily="18" charset="0"/>
                <a:cs typeface="Times New Roman" panose="02020603050405020304" pitchFamily="18" charset="0"/>
              </a:rPr>
              <a:t>Boudgoust</a:t>
            </a:r>
            <a:r>
              <a:rPr lang="en-US" altLang="zh-TW" dirty="0">
                <a:latin typeface="Times New Roman" panose="02020603050405020304" pitchFamily="18" charset="0"/>
                <a:cs typeface="Times New Roman" panose="02020603050405020304" pitchFamily="18" charset="0"/>
              </a:rPr>
              <a:t>, C. Jeudy, A. Roux-Langlois, and W. Wen, “On the hardness of module learning with errors with short distributions,”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2022/472, 2022. [Online]. Available: </a:t>
            </a:r>
            <a:r>
              <a:rPr lang="en-US" altLang="zh-TW" dirty="0">
                <a:latin typeface="Times New Roman" panose="02020603050405020304" pitchFamily="18" charset="0"/>
                <a:cs typeface="Times New Roman" panose="02020603050405020304" pitchFamily="18" charset="0"/>
                <a:hlinkClick r:id="rId3"/>
              </a:rPr>
              <a:t>https://eprint.iacr.org/2022/472</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F. Hirner, A. C. Mert, and S. S. Roy, “Proteus: A pipelined </a:t>
            </a:r>
            <a:r>
              <a:rPr lang="en-US" altLang="zh-TW" dirty="0" err="1">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 architecture generator,” </a:t>
            </a:r>
            <a:r>
              <a:rPr lang="en-US" altLang="zh-TW" i="1" dirty="0">
                <a:latin typeface="Times New Roman" panose="02020603050405020304" pitchFamily="18" charset="0"/>
                <a:cs typeface="Times New Roman" panose="02020603050405020304" pitchFamily="18" charset="0"/>
              </a:rPr>
              <a:t>IEEE Transactions on Very Large Scale Integration (VLSI) Systems</a:t>
            </a:r>
            <a:r>
              <a:rPr lang="en-US" altLang="zh-TW" dirty="0">
                <a:latin typeface="Times New Roman" panose="02020603050405020304" pitchFamily="18" charset="0"/>
                <a:cs typeface="Times New Roman" panose="02020603050405020304" pitchFamily="18" charset="0"/>
              </a:rPr>
              <a:t>, vol. 32, no. 7, pp. 1228–1238, 2024.</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Z. Koo, J.-S. No, and Y.-S. Kim, “Reduction from module-sis to ring-sis under norm constraint of ring-sis,”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8, pp. 140 998–141 006, 2020. [Online]. Available: </a:t>
            </a:r>
            <a:r>
              <a:rPr lang="en-US" altLang="zh-TW" dirty="0">
                <a:latin typeface="Times New Roman" panose="02020603050405020304" pitchFamily="18" charset="0"/>
                <a:cs typeface="Times New Roman" panose="02020603050405020304" pitchFamily="18" charset="0"/>
                <a:hlinkClick r:id="rId4"/>
              </a:rPr>
              <a:t>https://doi.org/10.1109/ACCESS.2020.3011146</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[5] A. Ltd., AMBA AXI and ACE Protocol Specification, 2011, version 2.0. [Online]. Available: </a:t>
            </a:r>
            <a:r>
              <a:rPr lang="en-US" altLang="zh-TW" dirty="0">
                <a:latin typeface="Times New Roman" panose="02020603050405020304" pitchFamily="18" charset="0"/>
                <a:cs typeface="Times New Roman" panose="02020603050405020304" pitchFamily="18" charset="0"/>
                <a:hlinkClick r:id="rId5"/>
              </a:rPr>
              <a:t>https://developer.arm.com/documentation/ihi0022/latest</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73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[6] V. </a:t>
            </a:r>
            <a:r>
              <a:rPr lang="en-US" altLang="zh-TW" dirty="0" err="1">
                <a:latin typeface="Times New Roman" panose="02020603050405020304" pitchFamily="18" charset="0"/>
                <a:cs typeface="Times New Roman" panose="02020603050405020304" pitchFamily="18" charset="0"/>
              </a:rPr>
              <a:t>Lyubashevsky</a:t>
            </a:r>
            <a:r>
              <a:rPr lang="en-US" altLang="zh-TW" dirty="0">
                <a:latin typeface="Times New Roman" panose="02020603050405020304" pitchFamily="18" charset="0"/>
                <a:cs typeface="Times New Roman" panose="02020603050405020304" pitchFamily="18" charset="0"/>
              </a:rPr>
              <a:t>, “Fiat-</a:t>
            </a:r>
            <a:r>
              <a:rPr lang="en-US" altLang="zh-TW" dirty="0" err="1">
                <a:latin typeface="Times New Roman" panose="02020603050405020304" pitchFamily="18" charset="0"/>
                <a:cs typeface="Times New Roman" panose="02020603050405020304" pitchFamily="18" charset="0"/>
              </a:rPr>
              <a:t>shamir</a:t>
            </a:r>
            <a:r>
              <a:rPr lang="en-US" altLang="zh-TW" dirty="0">
                <a:latin typeface="Times New Roman" panose="02020603050405020304" pitchFamily="18" charset="0"/>
                <a:cs typeface="Times New Roman" panose="02020603050405020304" pitchFamily="18" charset="0"/>
              </a:rPr>
              <a:t> with aborts: Applications to lattice and factoring-based signatures,” in </a:t>
            </a:r>
            <a:r>
              <a:rPr lang="en-US" altLang="zh-TW" i="1" dirty="0">
                <a:latin typeface="Times New Roman" panose="02020603050405020304" pitchFamily="18" charset="0"/>
                <a:cs typeface="Times New Roman" panose="02020603050405020304" pitchFamily="18" charset="0"/>
              </a:rPr>
              <a:t>Proceedings of Advances in Cryptology – ASIACRYPT 2009</a:t>
            </a:r>
            <a:r>
              <a:rPr lang="en-US" altLang="zh-TW" dirty="0">
                <a:latin typeface="Times New Roman" panose="02020603050405020304" pitchFamily="18" charset="0"/>
                <a:cs typeface="Times New Roman" panose="02020603050405020304" pitchFamily="18" charset="0"/>
              </a:rPr>
              <a:t>, M. Matsui, Ed. Berlin, Heidelberg: Springer Berlin Heidelberg, 2009, pp. 598–616.</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[7]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202: Sha-3 standard: Permutation-based hash and extendable-output functions,” https://doi.org/10.6028/NIST.FIPS.202, August 2015,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[8] N. I. of Standards and T. (NIST), “</a:t>
            </a:r>
            <a:r>
              <a:rPr lang="en-US" altLang="zh-TW" dirty="0" err="1">
                <a:latin typeface="Times New Roman" panose="02020603050405020304" pitchFamily="18" charset="0"/>
                <a:cs typeface="Times New Roman" panose="02020603050405020304" pitchFamily="18" charset="0"/>
              </a:rPr>
              <a:t>Fips</a:t>
            </a:r>
            <a:r>
              <a:rPr lang="en-US" altLang="zh-TW" dirty="0">
                <a:latin typeface="Times New Roman" panose="02020603050405020304" pitchFamily="18" charset="0"/>
                <a:cs typeface="Times New Roman" panose="02020603050405020304" pitchFamily="18" charset="0"/>
              </a:rPr>
              <a:t> pub 204: Module-lattice-based digital signature standard,” </a:t>
            </a:r>
            <a:r>
              <a:rPr lang="en-US" altLang="zh-TW" dirty="0">
                <a:latin typeface="Times New Roman" panose="02020603050405020304" pitchFamily="18" charset="0"/>
                <a:cs typeface="Times New Roman" panose="02020603050405020304" pitchFamily="18" charset="0"/>
                <a:hlinkClick r:id="rId3"/>
              </a:rPr>
              <a:t>https://doi.org/10.6028/NIST</a:t>
            </a:r>
            <a:r>
              <a:rPr lang="en-US" altLang="zh-TW" dirty="0">
                <a:latin typeface="Times New Roman" panose="02020603050405020304" pitchFamily="18" charset="0"/>
                <a:cs typeface="Times New Roman" panose="02020603050405020304" pitchFamily="18" charset="0"/>
              </a:rPr>
              <a:t>. FIPS.204, August 2024, federal Information Processing Standards Publication.</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[9] K. Raj, P. Ravi, T. K. Chia, and A. Chattopadhyay, “Improved ML-DSA hardware implementation with first order masking countermeasure,” Cryptology </a:t>
            </a:r>
            <a:r>
              <a:rPr lang="en-US" altLang="zh-TW" dirty="0" err="1">
                <a:latin typeface="Times New Roman" panose="02020603050405020304" pitchFamily="18" charset="0"/>
                <a:cs typeface="Times New Roman" panose="02020603050405020304" pitchFamily="18" charset="0"/>
              </a:rPr>
              <a:t>ePrint</a:t>
            </a:r>
            <a:r>
              <a:rPr lang="en-US" altLang="zh-TW" dirty="0">
                <a:latin typeface="Times New Roman" panose="02020603050405020304" pitchFamily="18" charset="0"/>
                <a:cs typeface="Times New Roman" panose="02020603050405020304" pitchFamily="18" charset="0"/>
              </a:rPr>
              <a:t> Archive, Paper 2024/1817, 2024. [Online]. Available: </a:t>
            </a:r>
            <a:r>
              <a:rPr lang="en-US" altLang="zh-TW" dirty="0">
                <a:latin typeface="Times New Roman" panose="02020603050405020304" pitchFamily="18" charset="0"/>
                <a:cs typeface="Times New Roman" panose="02020603050405020304" pitchFamily="18" charset="0"/>
                <a:hlinkClick r:id="rId4"/>
              </a:rPr>
              <a:t>https://eprint.iacr.org/2024/1817</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[10] O. Regev, “On lattices, learning with errors, random linear codes, and cryptography,” J. ACM, vol. 56, no. 6, Sep. 2009. [Online]. Available: https://doi.org/10.1145/1568318.1568324</a:t>
            </a:r>
          </a:p>
          <a:p>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667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C448F-BA44-6635-C622-9B50D43F98E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EE7D0FE-ACE3-CB92-F3E0-4F06EE172ED5}"/>
              </a:ext>
            </a:extLst>
          </p:cNvPr>
          <p:cNvGrpSpPr/>
          <p:nvPr/>
        </p:nvGrpSpPr>
        <p:grpSpPr>
          <a:xfrm>
            <a:off x="568443" y="319365"/>
            <a:ext cx="1873964" cy="523220"/>
            <a:chOff x="568442" y="319364"/>
            <a:chExt cx="1873964" cy="523221"/>
          </a:xfrm>
        </p:grpSpPr>
        <p:sp>
          <p:nvSpPr>
            <p:cNvPr id="55" name="文本框 23">
              <a:extLst>
                <a:ext uri="{FF2B5EF4-FFF2-40B4-BE49-F238E27FC236}">
                  <a16:creationId xmlns:a16="http://schemas.microsoft.com/office/drawing/2014/main" id="{3354C7EE-6E73-1571-1262-CCB3FB797B8C}"/>
                </a:ext>
              </a:extLst>
            </p:cNvPr>
            <p:cNvSpPr txBox="1"/>
            <p:nvPr/>
          </p:nvSpPr>
          <p:spPr>
            <a:xfrm>
              <a:off x="665958" y="319364"/>
              <a:ext cx="1776448" cy="523221"/>
            </a:xfrm>
            <a:prstGeom prst="rect">
              <a:avLst/>
            </a:prstGeom>
            <a:noFill/>
          </p:spPr>
          <p:txBody>
            <a:bodyPr wrap="none" rtlCol="0">
              <a:spAutoFit/>
            </a:bodyPr>
            <a:lstStyle/>
            <a:p>
              <a:r>
                <a:rPr lang="en-US" altLang="zh-CN" sz="2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7ADD8F1-FD02-C0EE-976D-BFD995999AD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4" name="矩形 13">
            <a:extLst>
              <a:ext uri="{FF2B5EF4-FFF2-40B4-BE49-F238E27FC236}">
                <a16:creationId xmlns:a16="http://schemas.microsoft.com/office/drawing/2014/main" id="{351EB166-A45C-5085-3A57-A147C45B7E76}"/>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AE36756D-6785-17D0-AF00-D5E75409694B}"/>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5" name="文字方塊 4">
            <a:extLst>
              <a:ext uri="{FF2B5EF4-FFF2-40B4-BE49-F238E27FC236}">
                <a16:creationId xmlns:a16="http://schemas.microsoft.com/office/drawing/2014/main" id="{4B01C24A-915B-35D6-9EBC-128E06C4C098}"/>
              </a:ext>
            </a:extLst>
          </p:cNvPr>
          <p:cNvSpPr txBox="1"/>
          <p:nvPr/>
        </p:nvSpPr>
        <p:spPr>
          <a:xfrm>
            <a:off x="2870200" y="2082800"/>
            <a:ext cx="184731" cy="369332"/>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7B741338-68B1-7B4E-CDC2-375C8D6CBE93}"/>
              </a:ext>
            </a:extLst>
          </p:cNvPr>
          <p:cNvSpPr txBox="1"/>
          <p:nvPr/>
        </p:nvSpPr>
        <p:spPr>
          <a:xfrm>
            <a:off x="720898" y="1275301"/>
            <a:ext cx="10917152" cy="258532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[11]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Syafalni</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I. </a:t>
            </a:r>
            <a:r>
              <a:rPr lang="en-US" altLang="zh-TW" dirty="0" err="1">
                <a:latin typeface="Times New Roman" panose="02020603050405020304" pitchFamily="18" charset="0"/>
                <a:cs typeface="Times New Roman" panose="02020603050405020304" pitchFamily="18" charset="0"/>
              </a:rPr>
              <a:t>Anshori</a:t>
            </a:r>
            <a:r>
              <a:rPr lang="en-US" altLang="zh-TW" dirty="0">
                <a:latin typeface="Times New Roman" panose="02020603050405020304" pitchFamily="18" charset="0"/>
                <a:cs typeface="Times New Roman" panose="02020603050405020304" pitchFamily="18" charset="0"/>
              </a:rPr>
              <a:t>, W. </a:t>
            </a:r>
            <a:r>
              <a:rPr lang="en-US" altLang="zh-TW" dirty="0" err="1">
                <a:latin typeface="Times New Roman" panose="02020603050405020304" pitchFamily="18" charset="0"/>
                <a:cs typeface="Times New Roman" panose="02020603050405020304" pitchFamily="18" charset="0"/>
              </a:rPr>
              <a:t>Shalannanda</a:t>
            </a:r>
            <a:r>
              <a:rPr lang="en-US" altLang="zh-TW" dirty="0">
                <a:latin typeface="Times New Roman" panose="02020603050405020304" pitchFamily="18" charset="0"/>
                <a:cs typeface="Times New Roman" panose="02020603050405020304" pitchFamily="18" charset="0"/>
              </a:rPr>
              <a:t>, and A. Barra, “Conceptual review on number theoretic transform and comprehensive review on its implementations,” </a:t>
            </a:r>
            <a:r>
              <a:rPr lang="en-US" altLang="zh-TW" i="1" dirty="0">
                <a:latin typeface="Times New Roman" panose="02020603050405020304" pitchFamily="18" charset="0"/>
                <a:cs typeface="Times New Roman" panose="02020603050405020304" pitchFamily="18" charset="0"/>
              </a:rPr>
              <a:t>IEEE Access</a:t>
            </a:r>
            <a:r>
              <a:rPr lang="en-US" altLang="zh-TW" dirty="0">
                <a:latin typeface="Times New Roman" panose="02020603050405020304" pitchFamily="18" charset="0"/>
                <a:cs typeface="Times New Roman" panose="02020603050405020304" pitchFamily="18" charset="0"/>
              </a:rPr>
              <a:t>, vol. 11, pp. 70 288–70 316, 2023.</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[12] P. Shor, “Algorithms for quantum computation: discrete logarithms and factoring,” in Proceedings of 35th Annual Symposium on Foundations of Computer Science, 1994, pp. 124–134.</a:t>
            </a:r>
            <a:endParaRPr lang="zh-TW" altLang="en-US"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[13] Q. D. Truong, P. N. Duong, and H. Lee, “Efficient low-latency hardware architecture for module-lattice-based digital signature standard,” IEEE Access, vol. 12, pp. 32 395–32 407, 2024.</a:t>
            </a:r>
          </a:p>
        </p:txBody>
      </p:sp>
    </p:spTree>
    <p:extLst>
      <p:ext uri="{BB962C8B-B14F-4D97-AF65-F5344CB8AC3E}">
        <p14:creationId xmlns:p14="http://schemas.microsoft.com/office/powerpoint/2010/main" val="522846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3757492" cy="461665"/>
            <a:chOff x="568442" y="319364"/>
            <a:chExt cx="3757492" cy="461666"/>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3659976"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 Register specification</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a:xfrm>
            <a:off x="9448800" y="6538912"/>
            <a:ext cx="2743200" cy="365125"/>
          </a:xfrm>
        </p:spPr>
        <p:txBody>
          <a:bodyPr/>
          <a:lstStyle/>
          <a:p>
            <a:fld id="{565CE74E-AB26-4998-AD42-012C4C1AD076}" type="slidenum">
              <a:rPr lang="zh-CN" altLang="en-US" smtClean="0"/>
              <a:t>76</a:t>
            </a:fld>
            <a:endParaRPr lang="zh-CN" altLang="en-US" dirty="0"/>
          </a:p>
        </p:txBody>
      </p:sp>
      <p:sp>
        <p:nvSpPr>
          <p:cNvPr id="3" name="矩形 2">
            <a:extLst>
              <a:ext uri="{FF2B5EF4-FFF2-40B4-BE49-F238E27FC236}">
                <a16:creationId xmlns:a16="http://schemas.microsoft.com/office/drawing/2014/main" id="{19A95ACD-6D48-4935-8C90-7437B6860350}"/>
              </a:ext>
            </a:extLst>
          </p:cNvPr>
          <p:cNvSpPr/>
          <p:nvPr/>
        </p:nvSpPr>
        <p:spPr>
          <a:xfrm>
            <a:off x="665959" y="723844"/>
            <a:ext cx="3741986" cy="960328"/>
          </a:xfrm>
          <a:prstGeom prst="rect">
            <a:avLst/>
          </a:prstGeom>
        </p:spPr>
        <p:txBody>
          <a:bodyPr wrap="non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 Address Map: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3800_0000</a:t>
            </a:r>
          </a:p>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Register Address Map:</a:t>
            </a:r>
            <a:endPar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31C1250-3B09-4A17-872C-D650BBB6AB18}"/>
              </a:ext>
            </a:extLst>
          </p:cNvPr>
          <p:cNvGraphicFramePr>
            <a:graphicFrameLocks noGrp="1"/>
          </p:cNvGraphicFramePr>
          <p:nvPr>
            <p:extLst>
              <p:ext uri="{D42A27DB-BD31-4B8C-83A1-F6EECF244321}">
                <p14:modId xmlns:p14="http://schemas.microsoft.com/office/powerpoint/2010/main" val="2398922516"/>
              </p:ext>
            </p:extLst>
          </p:nvPr>
        </p:nvGraphicFramePr>
        <p:xfrm>
          <a:off x="1130526" y="1691896"/>
          <a:ext cx="7362777" cy="1097280"/>
        </p:xfrm>
        <a:graphic>
          <a:graphicData uri="http://schemas.openxmlformats.org/drawingml/2006/table">
            <a:tbl>
              <a:tblPr firstRow="1" bandRow="1">
                <a:tableStyleId>{5C22544A-7EE6-4342-B048-85BDC9FD1C3A}</a:tableStyleId>
              </a:tblPr>
              <a:tblGrid>
                <a:gridCol w="2022941">
                  <a:extLst>
                    <a:ext uri="{9D8B030D-6E8A-4147-A177-3AD203B41FA5}">
                      <a16:colId xmlns:a16="http://schemas.microsoft.com/office/drawing/2014/main" val="2950784667"/>
                    </a:ext>
                  </a:extLst>
                </a:gridCol>
                <a:gridCol w="2669918">
                  <a:extLst>
                    <a:ext uri="{9D8B030D-6E8A-4147-A177-3AD203B41FA5}">
                      <a16:colId xmlns:a16="http://schemas.microsoft.com/office/drawing/2014/main" val="3282308950"/>
                    </a:ext>
                  </a:extLst>
                </a:gridCol>
                <a:gridCol w="2669918">
                  <a:extLst>
                    <a:ext uri="{9D8B030D-6E8A-4147-A177-3AD203B41FA5}">
                      <a16:colId xmlns:a16="http://schemas.microsoft.com/office/drawing/2014/main" val="2112072357"/>
                    </a:ext>
                  </a:extLst>
                </a:gridCol>
              </a:tblGrid>
              <a:tr h="311108">
                <a:tc gridSpan="3">
                  <a:txBody>
                    <a:bodyPr/>
                    <a:lstStyle/>
                    <a:p>
                      <a:pPr algn="ctr"/>
                      <a:r>
                        <a:rPr lang="en-US" altLang="zh-TW"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TW" altLang="en-US" sz="18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5115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0x00</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800" kern="12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Mode</a:t>
                      </a:r>
                      <a:endPar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814511"/>
                  </a:ext>
                </a:extLst>
              </a:tr>
              <a:tr h="351156">
                <a:tc vMerge="1">
                  <a:txBody>
                    <a:bodyPr/>
                    <a:lstStyle/>
                    <a:p>
                      <a:pPr algn="ct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State</a:t>
                      </a:r>
                      <a:r>
                        <a:rPr lang="zh-TW" altLang="en-US"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bl>
          </a:graphicData>
        </a:graphic>
      </p:graphicFrame>
      <p:graphicFrame>
        <p:nvGraphicFramePr>
          <p:cNvPr id="15" name="表格 14">
            <a:extLst>
              <a:ext uri="{FF2B5EF4-FFF2-40B4-BE49-F238E27FC236}">
                <a16:creationId xmlns:a16="http://schemas.microsoft.com/office/drawing/2014/main" id="{59F83F2F-A6F7-4D1A-B42E-59B213C9F8BB}"/>
              </a:ext>
            </a:extLst>
          </p:cNvPr>
          <p:cNvGraphicFramePr>
            <a:graphicFrameLocks noGrp="1"/>
          </p:cNvGraphicFramePr>
          <p:nvPr>
            <p:extLst>
              <p:ext uri="{D42A27DB-BD31-4B8C-83A1-F6EECF244321}">
                <p14:modId xmlns:p14="http://schemas.microsoft.com/office/powerpoint/2010/main" val="3542529123"/>
              </p:ext>
            </p:extLst>
          </p:nvPr>
        </p:nvGraphicFramePr>
        <p:xfrm>
          <a:off x="1130526" y="3450713"/>
          <a:ext cx="9064171" cy="2940902"/>
        </p:xfrm>
        <a:graphic>
          <a:graphicData uri="http://schemas.openxmlformats.org/drawingml/2006/table">
            <a:tbl>
              <a:tblPr firstRow="1" bandRow="1">
                <a:tableStyleId>{5C22544A-7EE6-4342-B048-85BDC9FD1C3A}</a:tableStyleId>
              </a:tblPr>
              <a:tblGrid>
                <a:gridCol w="2360571">
                  <a:extLst>
                    <a:ext uri="{9D8B030D-6E8A-4147-A177-3AD203B41FA5}">
                      <a16:colId xmlns:a16="http://schemas.microsoft.com/office/drawing/2014/main" val="2950784667"/>
                    </a:ext>
                  </a:extLst>
                </a:gridCol>
                <a:gridCol w="2360571">
                  <a:extLst>
                    <a:ext uri="{9D8B030D-6E8A-4147-A177-3AD203B41FA5}">
                      <a16:colId xmlns:a16="http://schemas.microsoft.com/office/drawing/2014/main" val="3282308950"/>
                    </a:ext>
                  </a:extLst>
                </a:gridCol>
                <a:gridCol w="4343029">
                  <a:extLst>
                    <a:ext uri="{9D8B030D-6E8A-4147-A177-3AD203B41FA5}">
                      <a16:colId xmlns:a16="http://schemas.microsoft.com/office/drawing/2014/main" val="1604541150"/>
                    </a:ext>
                  </a:extLst>
                </a:gridCol>
              </a:tblGrid>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Present State (PS)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Next State (NS)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Event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655124">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MODE_CHOOSE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 &amp;&amp; AWREADY</a:t>
                      </a:r>
                    </a:p>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&amp;&amp; WREADY &amp;&amp; WVALID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2115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WRESP__CHANNEL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 &amp;&amp; BREADY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7430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START_MLDSA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92686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WORK_MLDSA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done(MLDSA)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58218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OVER_MLDSA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IDLE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929148"/>
                  </a:ext>
                </a:extLst>
              </a:tr>
            </a:tbl>
          </a:graphicData>
        </a:graphic>
      </p:graphicFrame>
      <p:sp>
        <p:nvSpPr>
          <p:cNvPr id="5" name="文字方塊 4">
            <a:extLst>
              <a:ext uri="{FF2B5EF4-FFF2-40B4-BE49-F238E27FC236}">
                <a16:creationId xmlns:a16="http://schemas.microsoft.com/office/drawing/2014/main" id="{3EE42995-CEC3-EE5C-7AD9-0975AC93A195}"/>
              </a:ext>
            </a:extLst>
          </p:cNvPr>
          <p:cNvSpPr txBox="1"/>
          <p:nvPr/>
        </p:nvSpPr>
        <p:spPr>
          <a:xfrm>
            <a:off x="720898" y="2908625"/>
            <a:ext cx="6105524" cy="498663"/>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State Transition Table: </a:t>
            </a:r>
          </a:p>
        </p:txBody>
      </p:sp>
    </p:spTree>
    <p:extLst>
      <p:ext uri="{BB962C8B-B14F-4D97-AF65-F5344CB8AC3E}">
        <p14:creationId xmlns:p14="http://schemas.microsoft.com/office/powerpoint/2010/main" val="172893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
        <p:nvSpPr>
          <p:cNvPr id="5" name="矩形: 圓角 4">
            <a:extLst>
              <a:ext uri="{FF2B5EF4-FFF2-40B4-BE49-F238E27FC236}">
                <a16:creationId xmlns:a16="http://schemas.microsoft.com/office/drawing/2014/main" id="{C13FE338-AE59-4303-8A8D-0FA8928F38C3}"/>
              </a:ext>
            </a:extLst>
          </p:cNvPr>
          <p:cNvSpPr/>
          <p:nvPr/>
        </p:nvSpPr>
        <p:spPr>
          <a:xfrm>
            <a:off x="8351135" y="400165"/>
            <a:ext cx="1800000" cy="540000"/>
          </a:xfrm>
          <a:prstGeom prst="roundRect">
            <a:avLst/>
          </a:prstGeom>
          <a:noFill/>
          <a:ln w="19050"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Commitment</a:t>
            </a:r>
            <a:endParaRPr lang="zh-TW" altLang="en-US" dirty="0"/>
          </a:p>
        </p:txBody>
      </p:sp>
      <p:sp>
        <p:nvSpPr>
          <p:cNvPr id="6" name="六邊形 5">
            <a:extLst>
              <a:ext uri="{FF2B5EF4-FFF2-40B4-BE49-F238E27FC236}">
                <a16:creationId xmlns:a16="http://schemas.microsoft.com/office/drawing/2014/main" id="{A9AA3AFA-7BB4-4592-BE77-4D25AA952663}"/>
              </a:ext>
            </a:extLst>
          </p:cNvPr>
          <p:cNvSpPr/>
          <p:nvPr/>
        </p:nvSpPr>
        <p:spPr>
          <a:xfrm>
            <a:off x="8351133" y="3162197"/>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1</a:t>
            </a:r>
            <a:r>
              <a:rPr lang="en-US" altLang="zh-TW" baseline="30000" dirty="0">
                <a:solidFill>
                  <a:schemeClr val="tx1"/>
                </a:solidFill>
                <a:latin typeface="Times New Roman" panose="02020603050405020304" pitchFamily="18" charset="0"/>
                <a:cs typeface="Times New Roman" panose="02020603050405020304" pitchFamily="18" charset="0"/>
              </a:rPr>
              <a:t>st</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圓角 11">
            <a:extLst>
              <a:ext uri="{FF2B5EF4-FFF2-40B4-BE49-F238E27FC236}">
                <a16:creationId xmlns:a16="http://schemas.microsoft.com/office/drawing/2014/main" id="{1AFBE305-4B16-4B06-8091-2D90A5046CE2}"/>
              </a:ext>
            </a:extLst>
          </p:cNvPr>
          <p:cNvSpPr/>
          <p:nvPr/>
        </p:nvSpPr>
        <p:spPr>
          <a:xfrm>
            <a:off x="8351135" y="1319741"/>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Challenge</a:t>
            </a:r>
            <a:endParaRPr lang="zh-TW" altLang="en-US" dirty="0"/>
          </a:p>
        </p:txBody>
      </p:sp>
      <p:sp>
        <p:nvSpPr>
          <p:cNvPr id="14" name="矩形: 圓角 13">
            <a:extLst>
              <a:ext uri="{FF2B5EF4-FFF2-40B4-BE49-F238E27FC236}">
                <a16:creationId xmlns:a16="http://schemas.microsoft.com/office/drawing/2014/main" id="{0FDC17A5-FF16-4CA2-8CF9-49A456782ACA}"/>
              </a:ext>
            </a:extLst>
          </p:cNvPr>
          <p:cNvSpPr/>
          <p:nvPr/>
        </p:nvSpPr>
        <p:spPr>
          <a:xfrm>
            <a:off x="8351134" y="2239317"/>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Response</a:t>
            </a:r>
          </a:p>
        </p:txBody>
      </p:sp>
      <p:sp>
        <p:nvSpPr>
          <p:cNvPr id="15" name="矩形: 圓角 14">
            <a:extLst>
              <a:ext uri="{FF2B5EF4-FFF2-40B4-BE49-F238E27FC236}">
                <a16:creationId xmlns:a16="http://schemas.microsoft.com/office/drawing/2014/main" id="{2A40C097-D061-47FC-8BF4-F21B6D230857}"/>
              </a:ext>
            </a:extLst>
          </p:cNvPr>
          <p:cNvSpPr/>
          <p:nvPr/>
        </p:nvSpPr>
        <p:spPr>
          <a:xfrm>
            <a:off x="8351134" y="4078684"/>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Hint</a:t>
            </a:r>
            <a:endParaRPr lang="zh-TW" altLang="en-US" dirty="0"/>
          </a:p>
        </p:txBody>
      </p:sp>
      <p:sp>
        <p:nvSpPr>
          <p:cNvPr id="16" name="六邊形 15">
            <a:extLst>
              <a:ext uri="{FF2B5EF4-FFF2-40B4-BE49-F238E27FC236}">
                <a16:creationId xmlns:a16="http://schemas.microsoft.com/office/drawing/2014/main" id="{124B7DAF-1F47-4324-BC33-4502F72E6D3B}"/>
              </a:ext>
            </a:extLst>
          </p:cNvPr>
          <p:cNvSpPr/>
          <p:nvPr/>
        </p:nvSpPr>
        <p:spPr>
          <a:xfrm>
            <a:off x="8351133" y="4998259"/>
            <a:ext cx="1800000" cy="540000"/>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2</a:t>
            </a:r>
            <a:r>
              <a:rPr lang="en-US" altLang="zh-TW" baseline="30000" dirty="0">
                <a:solidFill>
                  <a:schemeClr val="tx1"/>
                </a:solidFill>
                <a:latin typeface="Times New Roman" panose="02020603050405020304" pitchFamily="18" charset="0"/>
                <a:cs typeface="Times New Roman" panose="02020603050405020304" pitchFamily="18" charset="0"/>
              </a:rPr>
              <a:t>nd</a:t>
            </a:r>
            <a:r>
              <a:rPr lang="en-US" altLang="zh-TW" dirty="0">
                <a:solidFill>
                  <a:schemeClr val="tx1"/>
                </a:solidFill>
                <a:latin typeface="Times New Roman" panose="02020603050405020304" pitchFamily="18" charset="0"/>
                <a:cs typeface="Times New Roman" panose="02020603050405020304" pitchFamily="18" charset="0"/>
              </a:rPr>
              <a:t> Rejection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13" name="直線單箭頭接點 12">
            <a:extLst>
              <a:ext uri="{FF2B5EF4-FFF2-40B4-BE49-F238E27FC236}">
                <a16:creationId xmlns:a16="http://schemas.microsoft.com/office/drawing/2014/main" id="{E5831414-12CA-455E-AC8B-081453C8FFF7}"/>
              </a:ext>
            </a:extLst>
          </p:cNvPr>
          <p:cNvCxnSpPr>
            <a:cxnSpLocks/>
            <a:stCxn id="5" idx="2"/>
            <a:endCxn id="12" idx="0"/>
          </p:cNvCxnSpPr>
          <p:nvPr/>
        </p:nvCxnSpPr>
        <p:spPr>
          <a:xfrm>
            <a:off x="9251135" y="940165"/>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E236A71-4273-40C3-9B6A-5D038A6544E0}"/>
              </a:ext>
            </a:extLst>
          </p:cNvPr>
          <p:cNvCxnSpPr>
            <a:cxnSpLocks/>
            <a:stCxn id="12" idx="2"/>
            <a:endCxn id="14" idx="0"/>
          </p:cNvCxnSpPr>
          <p:nvPr/>
        </p:nvCxnSpPr>
        <p:spPr>
          <a:xfrm flipH="1">
            <a:off x="9251134" y="1859741"/>
            <a:ext cx="1"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B33B880-0080-4EEA-996A-0758742F38A9}"/>
              </a:ext>
            </a:extLst>
          </p:cNvPr>
          <p:cNvCxnSpPr>
            <a:cxnSpLocks/>
            <a:stCxn id="14" idx="2"/>
          </p:cNvCxnSpPr>
          <p:nvPr/>
        </p:nvCxnSpPr>
        <p:spPr>
          <a:xfrm>
            <a:off x="9251134" y="2779317"/>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D7EF0641-F7D0-4AA4-B792-544F6B0E2CB9}"/>
              </a:ext>
            </a:extLst>
          </p:cNvPr>
          <p:cNvCxnSpPr>
            <a:cxnSpLocks/>
            <a:stCxn id="42" idx="0"/>
            <a:endCxn id="5" idx="3"/>
          </p:cNvCxnSpPr>
          <p:nvPr/>
        </p:nvCxnSpPr>
        <p:spPr>
          <a:xfrm rot="16200000" flipV="1">
            <a:off x="9076715" y="1744585"/>
            <a:ext cx="2738136" cy="5892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0D7AFE3-F882-4793-B873-B1B9BEE425C6}"/>
              </a:ext>
            </a:extLst>
          </p:cNvPr>
          <p:cNvCxnSpPr>
            <a:cxnSpLocks/>
            <a:endCxn id="15" idx="0"/>
          </p:cNvCxnSpPr>
          <p:nvPr/>
        </p:nvCxnSpPr>
        <p:spPr>
          <a:xfrm>
            <a:off x="9251134" y="3702197"/>
            <a:ext cx="0" cy="3764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B307CE0-7ED4-48D7-B921-4660DAE4E1B0}"/>
              </a:ext>
            </a:extLst>
          </p:cNvPr>
          <p:cNvCxnSpPr>
            <a:cxnSpLocks/>
            <a:stCxn id="15" idx="2"/>
          </p:cNvCxnSpPr>
          <p:nvPr/>
        </p:nvCxnSpPr>
        <p:spPr>
          <a:xfrm>
            <a:off x="9251134" y="4618684"/>
            <a:ext cx="0" cy="379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A5C8FF1B-2FCD-4A42-8ED4-7195FB38CFAB}"/>
              </a:ext>
            </a:extLst>
          </p:cNvPr>
          <p:cNvCxnSpPr>
            <a:cxnSpLocks/>
            <a:stCxn id="16" idx="0"/>
            <a:endCxn id="42" idx="4"/>
          </p:cNvCxnSpPr>
          <p:nvPr/>
        </p:nvCxnSpPr>
        <p:spPr>
          <a:xfrm flipV="1">
            <a:off x="10151133" y="3454020"/>
            <a:ext cx="589298" cy="181423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9D57D21C-85DA-498F-8FF7-DE0CAEBBB283}"/>
              </a:ext>
            </a:extLst>
          </p:cNvPr>
          <p:cNvSpPr/>
          <p:nvPr/>
        </p:nvSpPr>
        <p:spPr>
          <a:xfrm>
            <a:off x="10717571" y="3408301"/>
            <a:ext cx="45719" cy="457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1E1EDFF3-0341-44ED-A974-A9DDCB2D7EB6}"/>
              </a:ext>
            </a:extLst>
          </p:cNvPr>
          <p:cNvCxnSpPr>
            <a:cxnSpLocks/>
            <a:stCxn id="6" idx="0"/>
            <a:endCxn id="42" idx="2"/>
          </p:cNvCxnSpPr>
          <p:nvPr/>
        </p:nvCxnSpPr>
        <p:spPr>
          <a:xfrm flipV="1">
            <a:off x="10151133" y="3431161"/>
            <a:ext cx="566438" cy="1036"/>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2096097E-CB82-4F57-8337-62DD787645FE}"/>
                  </a:ext>
                </a:extLst>
              </p:cNvPr>
              <p:cNvSpPr/>
              <p:nvPr/>
            </p:nvSpPr>
            <p:spPr>
              <a:xfrm>
                <a:off x="1423971" y="3304877"/>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000" b="0" i="1" dirty="0" smtClean="0">
                          <a:solidFill>
                            <a:schemeClr val="tx1"/>
                          </a:solidFill>
                          <a:latin typeface="Cambria Math" panose="02040503050406030204" pitchFamily="18" charset="0"/>
                          <a:cs typeface="Times New Roman" panose="02020603050405020304" pitchFamily="18" charset="0"/>
                        </a:rPr>
                        <m:t>𝑦</m:t>
                      </m:r>
                      <m:r>
                        <a:rPr lang="en-US" altLang="zh-TW" sz="2000" b="0" i="1" dirty="0" smtClean="0">
                          <a:solidFill>
                            <a:schemeClr val="tx1"/>
                          </a:solidFill>
                          <a:latin typeface="Cambria Math" panose="02040503050406030204" pitchFamily="18" charset="0"/>
                          <a:cs typeface="Times New Roman" panose="02020603050405020304" pitchFamily="18" charset="0"/>
                        </a:rPr>
                        <m:t> →</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𝐴𝑦</m:t>
                      </m:r>
                      <m:r>
                        <a:rPr lang="en-US" altLang="zh-TW" sz="20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en-US" altLang="zh-TW" sz="2000" i="1" dirty="0">
                              <a:solidFill>
                                <a:schemeClr val="tx1"/>
                              </a:solidFill>
                              <a:latin typeface="Cambria Math" panose="02040503050406030204" pitchFamily="18" charset="0"/>
                              <a:cs typeface="Times New Roman" panose="02020603050405020304" pitchFamily="18" charset="0"/>
                            </a:rPr>
                            <m:t>𝑤</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𝑟𝑛𝑑</m:t>
                      </m:r>
                      <m:r>
                        <a:rPr lang="en-US" altLang="zh-TW" sz="2000" i="1" dirty="0">
                          <a:solidFill>
                            <a:schemeClr val="tx1"/>
                          </a:solidFill>
                          <a:latin typeface="Cambria Math" panose="02040503050406030204" pitchFamily="18" charset="0"/>
                          <a:cs typeface="Times New Roman" panose="02020603050405020304" pitchFamily="18" charset="0"/>
                        </a:rPr>
                        <m:t>(</m:t>
                      </m:r>
                      <m:r>
                        <a:rPr lang="en-US" altLang="zh-TW" sz="2000" i="1" dirty="0">
                          <a:solidFill>
                            <a:schemeClr val="tx1"/>
                          </a:solidFill>
                          <a:latin typeface="Cambria Math" panose="02040503050406030204" pitchFamily="18" charset="0"/>
                          <a:cs typeface="Times New Roman" panose="02020603050405020304" pitchFamily="18" charset="0"/>
                        </a:rPr>
                        <m:t>𝑤</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lang="zh-TW" altLang="en-US" sz="2000" dirty="0"/>
              </a:p>
            </p:txBody>
          </p:sp>
        </mc:Choice>
        <mc:Fallback xmlns="">
          <p:sp>
            <p:nvSpPr>
              <p:cNvPr id="57" name="矩形: 圓角 56">
                <a:extLst>
                  <a:ext uri="{FF2B5EF4-FFF2-40B4-BE49-F238E27FC236}">
                    <a16:creationId xmlns:a16="http://schemas.microsoft.com/office/drawing/2014/main" id="{2096097E-CB82-4F57-8337-62DD787645FE}"/>
                  </a:ext>
                </a:extLst>
              </p:cNvPr>
              <p:cNvSpPr>
                <a:spLocks noRot="1" noChangeAspect="1" noMove="1" noResize="1" noEditPoints="1" noAdjustHandles="1" noChangeArrowheads="1" noChangeShapeType="1" noTextEdit="1"/>
              </p:cNvSpPr>
              <p:nvPr/>
            </p:nvSpPr>
            <p:spPr>
              <a:xfrm>
                <a:off x="1423971" y="3304877"/>
                <a:ext cx="4328932" cy="720000"/>
              </a:xfrm>
              <a:prstGeom prst="roundRect">
                <a:avLst/>
              </a:prstGeom>
              <a:blipFill>
                <a:blip r:embed="rId3"/>
                <a:stretch>
                  <a:fillRect/>
                </a:stretch>
              </a:blipFill>
              <a:ln w="19050" cap="sq">
                <a:prstDash val="dash"/>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10A3CB0A-2FC4-414F-8FE5-CF46B2B1B2F2}"/>
              </a:ext>
            </a:extLst>
          </p:cNvPr>
          <p:cNvCxnSpPr>
            <a:stCxn id="5" idx="1"/>
            <a:endCxn id="57" idx="3"/>
          </p:cNvCxnSpPr>
          <p:nvPr/>
        </p:nvCxnSpPr>
        <p:spPr>
          <a:xfrm flipH="1">
            <a:off x="5752903" y="670165"/>
            <a:ext cx="2598232" cy="29947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圓角 58">
                <a:extLst>
                  <a:ext uri="{FF2B5EF4-FFF2-40B4-BE49-F238E27FC236}">
                    <a16:creationId xmlns:a16="http://schemas.microsoft.com/office/drawing/2014/main" id="{31461889-AEAD-4813-8CAD-9E03D6E85096}"/>
                  </a:ext>
                </a:extLst>
              </p:cNvPr>
              <p:cNvSpPr/>
              <p:nvPr/>
            </p:nvSpPr>
            <p:spPr>
              <a:xfrm>
                <a:off x="1423970" y="4398485"/>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𝑐</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𝐻𝑎𝑠</m:t>
                      </m:r>
                      <m:r>
                        <a:rPr lang="en-US" altLang="zh-TW" sz="2000" i="1" dirty="0">
                          <a:solidFill>
                            <a:schemeClr val="tx1"/>
                          </a:solidFill>
                          <a:latin typeface="Cambria Math" panose="02040503050406030204" pitchFamily="18" charset="0"/>
                          <a:cs typeface="Times New Roman" panose="02020603050405020304" pitchFamily="18" charset="0"/>
                        </a:rPr>
                        <m:t>h</m:t>
                      </m:r>
                      <m:r>
                        <a:rPr lang="en-US" altLang="zh-TW"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b="0" i="1" dirty="0" smtClean="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𝑤</m:t>
                          </m:r>
                        </m:e>
                        <m:sub>
                          <m:r>
                            <a:rPr lang="en-US" altLang="zh-TW" sz="2000" b="0" i="1" dirty="0" smtClean="0">
                              <a:solidFill>
                                <a:schemeClr val="tx1"/>
                              </a:solidFill>
                              <a:latin typeface="Cambria Math" panose="02040503050406030204" pitchFamily="18" charset="0"/>
                              <a:cs typeface="Times New Roman" panose="02020603050405020304" pitchFamily="18" charset="0"/>
                            </a:rPr>
                            <m:t>1</m:t>
                          </m:r>
                        </m:sub>
                      </m:sSub>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𝜇</m:t>
                      </m:r>
                      <m:r>
                        <a:rPr lang="en-US" altLang="zh-TW" sz="2000" i="1" dirty="0">
                          <a:solidFill>
                            <a:schemeClr val="tx1"/>
                          </a:solidFill>
                          <a:latin typeface="Cambria Math" panose="02040503050406030204" pitchFamily="18" charset="0"/>
                          <a:cs typeface="Times New Roman" panose="02020603050405020304" pitchFamily="18" charset="0"/>
                        </a:rPr>
                        <m:t>)</m:t>
                      </m:r>
                    </m:oMath>
                  </m:oMathPara>
                </a14:m>
                <a:endParaRPr sz="2000" dirty="0"/>
              </a:p>
            </p:txBody>
          </p:sp>
        </mc:Choice>
        <mc:Fallback xmlns="">
          <p:sp>
            <p:nvSpPr>
              <p:cNvPr id="59" name="矩形: 圓角 58">
                <a:extLst>
                  <a:ext uri="{FF2B5EF4-FFF2-40B4-BE49-F238E27FC236}">
                    <a16:creationId xmlns:a16="http://schemas.microsoft.com/office/drawing/2014/main" id="{31461889-AEAD-4813-8CAD-9E03D6E85096}"/>
                  </a:ext>
                </a:extLst>
              </p:cNvPr>
              <p:cNvSpPr>
                <a:spLocks noRot="1" noChangeAspect="1" noMove="1" noResize="1" noEditPoints="1" noAdjustHandles="1" noChangeArrowheads="1" noChangeShapeType="1" noTextEdit="1"/>
              </p:cNvSpPr>
              <p:nvPr/>
            </p:nvSpPr>
            <p:spPr>
              <a:xfrm>
                <a:off x="1423970" y="4398485"/>
                <a:ext cx="4328932" cy="720000"/>
              </a:xfrm>
              <a:prstGeom prst="roundRect">
                <a:avLst/>
              </a:prstGeom>
              <a:blipFill>
                <a:blip r:embed="rId4"/>
                <a:stretch>
                  <a:fillRect/>
                </a:stretch>
              </a:blipFill>
              <a:ln w="19050" cap="sq">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圓角 59">
                <a:extLst>
                  <a:ext uri="{FF2B5EF4-FFF2-40B4-BE49-F238E27FC236}">
                    <a16:creationId xmlns:a16="http://schemas.microsoft.com/office/drawing/2014/main" id="{0165F578-5EE6-443A-B2FB-E97289E17CB5}"/>
                  </a:ext>
                </a:extLst>
              </p:cNvPr>
              <p:cNvSpPr/>
              <p:nvPr/>
            </p:nvSpPr>
            <p:spPr>
              <a:xfrm>
                <a:off x="1411421" y="5489086"/>
                <a:ext cx="4328932" cy="720000"/>
              </a:xfrm>
              <a:prstGeom prst="roundRect">
                <a:avLst/>
              </a:prstGeom>
              <a:noFill/>
              <a:ln w="19050" cap="sq">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000" i="1" dirty="0" smtClean="0">
                          <a:solidFill>
                            <a:schemeClr val="tx1"/>
                          </a:solidFill>
                          <a:latin typeface="Cambria Math" panose="02040503050406030204" pitchFamily="18" charset="0"/>
                          <a:cs typeface="Times New Roman" panose="02020603050405020304" pitchFamily="18" charset="0"/>
                        </a:rPr>
                        <m:t>𝑧</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𝑦</m:t>
                      </m:r>
                      <m:r>
                        <a:rPr lang="en-US" altLang="zh-TW" sz="2000" i="1" dirty="0">
                          <a:solidFill>
                            <a:schemeClr val="tx1"/>
                          </a:solidFill>
                          <a:latin typeface="Cambria Math" panose="02040503050406030204" pitchFamily="18" charset="0"/>
                          <a:cs typeface="Times New Roman" panose="02020603050405020304" pitchFamily="18" charset="0"/>
                        </a:rPr>
                        <m:t>+</m:t>
                      </m:r>
                      <m:r>
                        <a:rPr lang="zh-TW" altLang="en-US" sz="2000" i="1" dirty="0">
                          <a:solidFill>
                            <a:schemeClr val="tx1"/>
                          </a:solidFill>
                          <a:latin typeface="Cambria Math" panose="02040503050406030204" pitchFamily="18" charset="0"/>
                          <a:cs typeface="Times New Roman" panose="02020603050405020304" pitchFamily="18" charset="0"/>
                        </a:rPr>
                        <m:t>𝑐</m:t>
                      </m:r>
                      <m:r>
                        <a:rPr lang="zh-TW" altLang="en-US" sz="2000" i="1" dirty="0">
                          <a:solidFill>
                            <a:schemeClr val="tx1"/>
                          </a:solidFill>
                          <a:latin typeface="Cambria Math" panose="02040503050406030204" pitchFamily="18" charset="0"/>
                          <a:cs typeface="Times New Roman" panose="02020603050405020304" pitchFamily="18" charset="0"/>
                        </a:rPr>
                        <m:t>∙</m:t>
                      </m:r>
                      <m:sSub>
                        <m:sSubPr>
                          <m:ctrlPr>
                            <a:rPr lang="en-US" altLang="zh-TW" sz="2000" i="1" dirty="0">
                              <a:solidFill>
                                <a:schemeClr val="tx1"/>
                              </a:solidFill>
                              <a:latin typeface="Cambria Math" panose="02040503050406030204" pitchFamily="18" charset="0"/>
                              <a:cs typeface="Times New Roman" panose="02020603050405020304" pitchFamily="18" charset="0"/>
                            </a:rPr>
                          </m:ctrlPr>
                        </m:sSubPr>
                        <m:e>
                          <m:r>
                            <a:rPr lang="zh-TW" altLang="en-US" sz="2000" i="1" dirty="0">
                              <a:solidFill>
                                <a:schemeClr val="tx1"/>
                              </a:solidFill>
                              <a:latin typeface="Cambria Math" panose="02040503050406030204" pitchFamily="18" charset="0"/>
                              <a:cs typeface="Times New Roman" panose="02020603050405020304" pitchFamily="18" charset="0"/>
                            </a:rPr>
                            <m:t>𝑠</m:t>
                          </m:r>
                        </m:e>
                        <m:sub>
                          <m:r>
                            <a:rPr lang="en-US" altLang="zh-TW" sz="2000" i="1" dirty="0">
                              <a:solidFill>
                                <a:schemeClr val="tx1"/>
                              </a:solidFill>
                              <a:latin typeface="Cambria Math" panose="02040503050406030204" pitchFamily="18" charset="0"/>
                              <a:cs typeface="Times New Roman" panose="02020603050405020304" pitchFamily="18" charset="0"/>
                            </a:rPr>
                            <m:t>1</m:t>
                          </m:r>
                        </m:sub>
                      </m:sSub>
                    </m:oMath>
                  </m:oMathPara>
                </a14:m>
                <a:endParaRPr lang="en-US" altLang="zh-TW" sz="2000" i="1" dirty="0">
                  <a:solidFill>
                    <a:schemeClr val="tx1"/>
                  </a:solidFill>
                  <a:latin typeface="Cambria Math" panose="02040503050406030204" pitchFamily="18" charset="0"/>
                  <a:cs typeface="Times New Roman" panose="02020603050405020304" pitchFamily="18" charset="0"/>
                </a:endParaRPr>
              </a:p>
            </p:txBody>
          </p:sp>
        </mc:Choice>
        <mc:Fallback xmlns="">
          <p:sp>
            <p:nvSpPr>
              <p:cNvPr id="60" name="矩形: 圓角 59">
                <a:extLst>
                  <a:ext uri="{FF2B5EF4-FFF2-40B4-BE49-F238E27FC236}">
                    <a16:creationId xmlns:a16="http://schemas.microsoft.com/office/drawing/2014/main" id="{0165F578-5EE6-443A-B2FB-E97289E17CB5}"/>
                  </a:ext>
                </a:extLst>
              </p:cNvPr>
              <p:cNvSpPr>
                <a:spLocks noRot="1" noChangeAspect="1" noMove="1" noResize="1" noEditPoints="1" noAdjustHandles="1" noChangeArrowheads="1" noChangeShapeType="1" noTextEdit="1"/>
              </p:cNvSpPr>
              <p:nvPr/>
            </p:nvSpPr>
            <p:spPr>
              <a:xfrm>
                <a:off x="1411421" y="5489086"/>
                <a:ext cx="4328932" cy="720000"/>
              </a:xfrm>
              <a:prstGeom prst="roundRect">
                <a:avLst/>
              </a:prstGeom>
              <a:blipFill>
                <a:blip r:embed="rId5"/>
                <a:stretch>
                  <a:fillRect/>
                </a:stretch>
              </a:blipFill>
              <a:ln w="19050" cap="sq">
                <a:prstDash val="dash"/>
              </a:ln>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9D46B029-6E67-4B80-ADC0-8B45D96B002A}"/>
              </a:ext>
            </a:extLst>
          </p:cNvPr>
          <p:cNvCxnSpPr>
            <a:cxnSpLocks/>
            <a:stCxn id="12" idx="1"/>
            <a:endCxn id="59" idx="3"/>
          </p:cNvCxnSpPr>
          <p:nvPr/>
        </p:nvCxnSpPr>
        <p:spPr>
          <a:xfrm flipH="1">
            <a:off x="5752902" y="1589741"/>
            <a:ext cx="2598233" cy="31687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7D5A6A9-4083-45F7-9280-DFEB0FC95514}"/>
              </a:ext>
            </a:extLst>
          </p:cNvPr>
          <p:cNvCxnSpPr>
            <a:cxnSpLocks/>
            <a:stCxn id="14" idx="1"/>
            <a:endCxn id="60" idx="3"/>
          </p:cNvCxnSpPr>
          <p:nvPr/>
        </p:nvCxnSpPr>
        <p:spPr>
          <a:xfrm flipH="1">
            <a:off x="5740353" y="2509317"/>
            <a:ext cx="2610781" cy="3339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ACA78497-AE8E-4EA6-939F-E3528FF55B71}"/>
              </a:ext>
            </a:extLst>
          </p:cNvPr>
          <p:cNvSpPr txBox="1"/>
          <p:nvPr/>
        </p:nvSpPr>
        <p:spPr>
          <a:xfrm>
            <a:off x="10106113" y="3047620"/>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66" name="文字方塊 65">
            <a:extLst>
              <a:ext uri="{FF2B5EF4-FFF2-40B4-BE49-F238E27FC236}">
                <a16:creationId xmlns:a16="http://schemas.microsoft.com/office/drawing/2014/main" id="{2FF89954-C58F-41D8-AFF5-E0028D7BC2BE}"/>
              </a:ext>
            </a:extLst>
          </p:cNvPr>
          <p:cNvSpPr txBox="1"/>
          <p:nvPr/>
        </p:nvSpPr>
        <p:spPr>
          <a:xfrm>
            <a:off x="9251133" y="5556650"/>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21D7ADA4-1498-4A9E-8DA9-94546A551D2B}"/>
              </a:ext>
            </a:extLst>
          </p:cNvPr>
          <p:cNvSpPr txBox="1"/>
          <p:nvPr/>
        </p:nvSpPr>
        <p:spPr>
          <a:xfrm>
            <a:off x="9232324" y="3705501"/>
            <a:ext cx="612540"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Ture</a:t>
            </a:r>
            <a:endParaRPr lang="zh-TW" altLang="en-US" dirty="0">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920EF385-0AB7-49BC-A517-F4388BAFC16D}"/>
              </a:ext>
            </a:extLst>
          </p:cNvPr>
          <p:cNvSpPr txBox="1"/>
          <p:nvPr/>
        </p:nvSpPr>
        <p:spPr>
          <a:xfrm>
            <a:off x="10106113" y="4891638"/>
            <a:ext cx="671979"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False</a:t>
            </a:r>
            <a:endParaRPr lang="zh-TW" altLang="en-US" dirty="0">
              <a:latin typeface="Times New Roman" panose="02020603050405020304" pitchFamily="18" charset="0"/>
              <a:cs typeface="Times New Roman" panose="02020603050405020304" pitchFamily="18" charset="0"/>
            </a:endParaRPr>
          </a:p>
        </p:txBody>
      </p:sp>
      <p:sp>
        <p:nvSpPr>
          <p:cNvPr id="71" name="矩形: 圓角 70">
            <a:extLst>
              <a:ext uri="{FF2B5EF4-FFF2-40B4-BE49-F238E27FC236}">
                <a16:creationId xmlns:a16="http://schemas.microsoft.com/office/drawing/2014/main" id="{7D98E444-606C-4312-99B0-D5499C0FFDAF}"/>
              </a:ext>
            </a:extLst>
          </p:cNvPr>
          <p:cNvSpPr/>
          <p:nvPr/>
        </p:nvSpPr>
        <p:spPr>
          <a:xfrm>
            <a:off x="8351133" y="5917700"/>
            <a:ext cx="1800000" cy="540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Signature</a:t>
            </a:r>
            <a:endParaRPr lang="zh-TW" altLang="en-US" dirty="0"/>
          </a:p>
        </p:txBody>
      </p:sp>
      <p:cxnSp>
        <p:nvCxnSpPr>
          <p:cNvPr id="72" name="直線單箭頭接點 71">
            <a:extLst>
              <a:ext uri="{FF2B5EF4-FFF2-40B4-BE49-F238E27FC236}">
                <a16:creationId xmlns:a16="http://schemas.microsoft.com/office/drawing/2014/main" id="{ADB33C84-68E7-4361-AB2F-D03C6267454F}"/>
              </a:ext>
            </a:extLst>
          </p:cNvPr>
          <p:cNvCxnSpPr>
            <a:cxnSpLocks/>
            <a:endCxn id="71" idx="0"/>
          </p:cNvCxnSpPr>
          <p:nvPr/>
        </p:nvCxnSpPr>
        <p:spPr>
          <a:xfrm>
            <a:off x="9251133" y="5538259"/>
            <a:ext cx="0" cy="379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78FACD3F-E0C2-448A-9418-837542E6B8FA}"/>
              </a:ext>
            </a:extLst>
          </p:cNvPr>
          <p:cNvGrpSpPr/>
          <p:nvPr/>
        </p:nvGrpSpPr>
        <p:grpSpPr>
          <a:xfrm>
            <a:off x="1161512" y="1060950"/>
            <a:ext cx="5178284" cy="1597582"/>
            <a:chOff x="1295876" y="4929547"/>
            <a:chExt cx="5178284" cy="1597582"/>
          </a:xfrm>
        </p:grpSpPr>
        <p:grpSp>
          <p:nvGrpSpPr>
            <p:cNvPr id="118" name="群組 117">
              <a:extLst>
                <a:ext uri="{FF2B5EF4-FFF2-40B4-BE49-F238E27FC236}">
                  <a16:creationId xmlns:a16="http://schemas.microsoft.com/office/drawing/2014/main" id="{470031D2-B4C4-4034-A1BB-CF255842B0DB}"/>
                </a:ext>
              </a:extLst>
            </p:cNvPr>
            <p:cNvGrpSpPr/>
            <p:nvPr/>
          </p:nvGrpSpPr>
          <p:grpSpPr>
            <a:xfrm>
              <a:off x="1295876" y="5298418"/>
              <a:ext cx="781419" cy="894256"/>
              <a:chOff x="1281493" y="4149188"/>
              <a:chExt cx="861060" cy="1016635"/>
            </a:xfrm>
          </p:grpSpPr>
          <p:pic>
            <p:nvPicPr>
              <p:cNvPr id="154" name="圖片 153">
                <a:extLst>
                  <a:ext uri="{FF2B5EF4-FFF2-40B4-BE49-F238E27FC236}">
                    <a16:creationId xmlns:a16="http://schemas.microsoft.com/office/drawing/2014/main" id="{82EF16C6-3A95-4C52-B3D0-EB0030BE3BA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55" name="文字方塊 154">
                <a:extLst>
                  <a:ext uri="{FF2B5EF4-FFF2-40B4-BE49-F238E27FC236}">
                    <a16:creationId xmlns:a16="http://schemas.microsoft.com/office/drawing/2014/main" id="{91D08B44-4B4E-4EF5-A1FC-B241B29C8E08}"/>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signer</a:t>
                </a:r>
                <a:endParaRPr lang="zh-TW" altLang="en-US" sz="1100" dirty="0">
                  <a:latin typeface="Times New Roman" panose="02020603050405020304" pitchFamily="18" charset="0"/>
                  <a:cs typeface="Times New Roman" panose="02020603050405020304" pitchFamily="18" charset="0"/>
                </a:endParaRPr>
              </a:p>
            </p:txBody>
          </p:sp>
        </p:grpSp>
        <p:grpSp>
          <p:nvGrpSpPr>
            <p:cNvPr id="121" name="群組 120">
              <a:extLst>
                <a:ext uri="{FF2B5EF4-FFF2-40B4-BE49-F238E27FC236}">
                  <a16:creationId xmlns:a16="http://schemas.microsoft.com/office/drawing/2014/main" id="{907F3088-0656-420A-A713-7F9BA705694D}"/>
                </a:ext>
              </a:extLst>
            </p:cNvPr>
            <p:cNvGrpSpPr/>
            <p:nvPr/>
          </p:nvGrpSpPr>
          <p:grpSpPr>
            <a:xfrm>
              <a:off x="2472343" y="5767474"/>
              <a:ext cx="781419" cy="738148"/>
              <a:chOff x="7077746" y="4328674"/>
              <a:chExt cx="861060" cy="839163"/>
            </a:xfrm>
          </p:grpSpPr>
          <p:pic>
            <p:nvPicPr>
              <p:cNvPr id="148" name="圖片 147">
                <a:extLst>
                  <a:ext uri="{FF2B5EF4-FFF2-40B4-BE49-F238E27FC236}">
                    <a16:creationId xmlns:a16="http://schemas.microsoft.com/office/drawing/2014/main" id="{230D9F6F-A5C5-4006-8E18-9AF5709A84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49" name="文字方塊 148">
                <a:extLst>
                  <a:ext uri="{FF2B5EF4-FFF2-40B4-BE49-F238E27FC236}">
                    <a16:creationId xmlns:a16="http://schemas.microsoft.com/office/drawing/2014/main" id="{D59E476E-CB78-4D17-A461-4A8C1559E24B}"/>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Message</a:t>
                </a:r>
                <a:endParaRPr lang="zh-TW" altLang="en-US" sz="1100" dirty="0">
                  <a:latin typeface="Times New Roman" panose="02020603050405020304" pitchFamily="18" charset="0"/>
                  <a:cs typeface="Times New Roman" panose="02020603050405020304" pitchFamily="18" charset="0"/>
                </a:endParaRPr>
              </a:p>
            </p:txBody>
          </p:sp>
        </p:grpSp>
        <p:cxnSp>
          <p:nvCxnSpPr>
            <p:cNvPr id="125" name="直線單箭頭接點 124">
              <a:extLst>
                <a:ext uri="{FF2B5EF4-FFF2-40B4-BE49-F238E27FC236}">
                  <a16:creationId xmlns:a16="http://schemas.microsoft.com/office/drawing/2014/main" id="{BFBBC812-042A-4E22-A863-C62EA9EA1E0A}"/>
                </a:ext>
              </a:extLst>
            </p:cNvPr>
            <p:cNvCxnSpPr>
              <a:cxnSpLocks/>
              <a:endCxn id="157" idx="1"/>
            </p:cNvCxnSpPr>
            <p:nvPr/>
          </p:nvCxnSpPr>
          <p:spPr>
            <a:xfrm>
              <a:off x="3140585" y="6020609"/>
              <a:ext cx="3350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群組 159">
              <a:extLst>
                <a:ext uri="{FF2B5EF4-FFF2-40B4-BE49-F238E27FC236}">
                  <a16:creationId xmlns:a16="http://schemas.microsoft.com/office/drawing/2014/main" id="{57CFE3CA-29B5-48F9-814E-2008DDA631CC}"/>
                </a:ext>
              </a:extLst>
            </p:cNvPr>
            <p:cNvGrpSpPr/>
            <p:nvPr/>
          </p:nvGrpSpPr>
          <p:grpSpPr>
            <a:xfrm>
              <a:off x="2867656" y="4929547"/>
              <a:ext cx="867254" cy="577121"/>
              <a:chOff x="364551" y="4286248"/>
              <a:chExt cx="867254" cy="577121"/>
            </a:xfrm>
          </p:grpSpPr>
          <p:sp>
            <p:nvSpPr>
              <p:cNvPr id="130" name="文字方塊 129">
                <a:extLst>
                  <a:ext uri="{FF2B5EF4-FFF2-40B4-BE49-F238E27FC236}">
                    <a16:creationId xmlns:a16="http://schemas.microsoft.com/office/drawing/2014/main" id="{50303437-04B7-414B-8D55-172883F9DB23}"/>
                  </a:ext>
                </a:extLst>
              </p:cNvPr>
              <p:cNvSpPr txBox="1"/>
              <p:nvPr/>
            </p:nvSpPr>
            <p:spPr>
              <a:xfrm>
                <a:off x="364551" y="4601759"/>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131" name="圖片 130">
                <a:extLst>
                  <a:ext uri="{FF2B5EF4-FFF2-40B4-BE49-F238E27FC236}">
                    <a16:creationId xmlns:a16="http://schemas.microsoft.com/office/drawing/2014/main" id="{5E1402C2-15C7-4222-916C-9CD12B23C4F1}"/>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82917" y="4281229"/>
                <a:ext cx="316665" cy="326703"/>
              </a:xfrm>
              <a:prstGeom prst="rect">
                <a:avLst/>
              </a:prstGeom>
            </p:spPr>
          </p:pic>
        </p:grpSp>
        <p:cxnSp>
          <p:nvCxnSpPr>
            <p:cNvPr id="132" name="直線單箭頭接點 131">
              <a:extLst>
                <a:ext uri="{FF2B5EF4-FFF2-40B4-BE49-F238E27FC236}">
                  <a16:creationId xmlns:a16="http://schemas.microsoft.com/office/drawing/2014/main" id="{07569846-8735-4151-9476-FC9F4BF907D5}"/>
                </a:ext>
              </a:extLst>
            </p:cNvPr>
            <p:cNvCxnSpPr>
              <a:cxnSpLocks/>
            </p:cNvCxnSpPr>
            <p:nvPr/>
          </p:nvCxnSpPr>
          <p:spPr>
            <a:xfrm flipV="1">
              <a:off x="2185035" y="5318244"/>
              <a:ext cx="367523" cy="101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160">
              <a:extLst>
                <a:ext uri="{FF2B5EF4-FFF2-40B4-BE49-F238E27FC236}">
                  <a16:creationId xmlns:a16="http://schemas.microsoft.com/office/drawing/2014/main" id="{26B02315-B7EF-45D6-9766-33AC19DA88CE}"/>
                </a:ext>
              </a:extLst>
            </p:cNvPr>
            <p:cNvGrpSpPr/>
            <p:nvPr/>
          </p:nvGrpSpPr>
          <p:grpSpPr>
            <a:xfrm>
              <a:off x="3334422" y="5738758"/>
              <a:ext cx="867254" cy="788371"/>
              <a:chOff x="3898218" y="5585151"/>
              <a:chExt cx="867254" cy="788371"/>
            </a:xfrm>
          </p:grpSpPr>
          <p:pic>
            <p:nvPicPr>
              <p:cNvPr id="157" name="圖片 156">
                <a:extLst>
                  <a:ext uri="{FF2B5EF4-FFF2-40B4-BE49-F238E27FC236}">
                    <a16:creationId xmlns:a16="http://schemas.microsoft.com/office/drawing/2014/main" id="{7E3C777D-8368-4459-BCC7-3B59136605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398" y="5585151"/>
                <a:ext cx="563702" cy="563702"/>
              </a:xfrm>
              <a:prstGeom prst="rect">
                <a:avLst/>
              </a:prstGeom>
            </p:spPr>
          </p:pic>
          <p:sp>
            <p:nvSpPr>
              <p:cNvPr id="159" name="文字方塊 158">
                <a:extLst>
                  <a:ext uri="{FF2B5EF4-FFF2-40B4-BE49-F238E27FC236}">
                    <a16:creationId xmlns:a16="http://schemas.microsoft.com/office/drawing/2014/main" id="{95D55BBF-F92B-4465-806E-695E2BD434A8}"/>
                  </a:ext>
                </a:extLst>
              </p:cNvPr>
              <p:cNvSpPr txBox="1"/>
              <p:nvPr/>
            </p:nvSpPr>
            <p:spPr>
              <a:xfrm>
                <a:off x="3898218" y="6111912"/>
                <a:ext cx="867254"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Hash</a:t>
                </a:r>
                <a:endParaRPr lang="zh-TW" altLang="en-US" sz="1100" dirty="0">
                  <a:latin typeface="Times New Roman" panose="02020603050405020304" pitchFamily="18" charset="0"/>
                  <a:cs typeface="Times New Roman" panose="02020603050405020304" pitchFamily="18" charset="0"/>
                </a:endParaRPr>
              </a:p>
            </p:txBody>
          </p:sp>
        </p:grpSp>
        <p:cxnSp>
          <p:nvCxnSpPr>
            <p:cNvPr id="163" name="直線單箭頭接點 162">
              <a:extLst>
                <a:ext uri="{FF2B5EF4-FFF2-40B4-BE49-F238E27FC236}">
                  <a16:creationId xmlns:a16="http://schemas.microsoft.com/office/drawing/2014/main" id="{28C14ED6-3E62-4488-A300-A9D11312434D}"/>
                </a:ext>
              </a:extLst>
            </p:cNvPr>
            <p:cNvCxnSpPr>
              <a:cxnSpLocks/>
            </p:cNvCxnSpPr>
            <p:nvPr/>
          </p:nvCxnSpPr>
          <p:spPr>
            <a:xfrm>
              <a:off x="2174423" y="5854070"/>
              <a:ext cx="375680" cy="86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8" name="圖片 167">
              <a:extLst>
                <a:ext uri="{FF2B5EF4-FFF2-40B4-BE49-F238E27FC236}">
                  <a16:creationId xmlns:a16="http://schemas.microsoft.com/office/drawing/2014/main" id="{5DEB93AA-3F2D-4DC1-998E-F6ECA5537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6254" y="5419865"/>
              <a:ext cx="520583" cy="520583"/>
            </a:xfrm>
            <a:prstGeom prst="rect">
              <a:avLst/>
            </a:prstGeom>
          </p:spPr>
        </p:pic>
        <p:grpSp>
          <p:nvGrpSpPr>
            <p:cNvPr id="183" name="群組 182">
              <a:extLst>
                <a:ext uri="{FF2B5EF4-FFF2-40B4-BE49-F238E27FC236}">
                  <a16:creationId xmlns:a16="http://schemas.microsoft.com/office/drawing/2014/main" id="{BFEC0672-C80A-4C24-9FC2-64D87BDDD543}"/>
                </a:ext>
              </a:extLst>
            </p:cNvPr>
            <p:cNvGrpSpPr/>
            <p:nvPr/>
          </p:nvGrpSpPr>
          <p:grpSpPr>
            <a:xfrm>
              <a:off x="5692741" y="5432578"/>
              <a:ext cx="781419" cy="755122"/>
              <a:chOff x="5924155" y="4770412"/>
              <a:chExt cx="781419" cy="755122"/>
            </a:xfrm>
          </p:grpSpPr>
          <p:sp>
            <p:nvSpPr>
              <p:cNvPr id="143" name="文字方塊 142">
                <a:extLst>
                  <a:ext uri="{FF2B5EF4-FFF2-40B4-BE49-F238E27FC236}">
                    <a16:creationId xmlns:a16="http://schemas.microsoft.com/office/drawing/2014/main" id="{D7772DE6-11CB-4B70-9453-6351C98C80DF}"/>
                  </a:ext>
                </a:extLst>
              </p:cNvPr>
              <p:cNvSpPr txBox="1"/>
              <p:nvPr/>
            </p:nvSpPr>
            <p:spPr>
              <a:xfrm>
                <a:off x="5924155" y="5263924"/>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Signature</a:t>
                </a:r>
              </a:p>
            </p:txBody>
          </p:sp>
          <p:pic>
            <p:nvPicPr>
              <p:cNvPr id="170" name="圖片 169">
                <a:extLst>
                  <a:ext uri="{FF2B5EF4-FFF2-40B4-BE49-F238E27FC236}">
                    <a16:creationId xmlns:a16="http://schemas.microsoft.com/office/drawing/2014/main" id="{3592706A-9163-49B5-894F-613A4365A8A7}"/>
                  </a:ext>
                </a:extLst>
              </p:cNvPr>
              <p:cNvPicPr>
                <a:picLocks noChangeAspect="1"/>
              </p:cNvPicPr>
              <p:nvPr/>
            </p:nvPicPr>
            <p:blipFill>
              <a:blip r:embed="rId11"/>
              <a:stretch>
                <a:fillRect/>
              </a:stretch>
            </p:blipFill>
            <p:spPr>
              <a:xfrm>
                <a:off x="6085328" y="4770412"/>
                <a:ext cx="497847" cy="497847"/>
              </a:xfrm>
              <a:prstGeom prst="rect">
                <a:avLst/>
              </a:prstGeom>
            </p:spPr>
          </p:pic>
        </p:grpSp>
        <p:sp>
          <p:nvSpPr>
            <p:cNvPr id="171" name="文字方塊 170">
              <a:extLst>
                <a:ext uri="{FF2B5EF4-FFF2-40B4-BE49-F238E27FC236}">
                  <a16:creationId xmlns:a16="http://schemas.microsoft.com/office/drawing/2014/main" id="{05732436-A688-474A-B52B-DC672A1BC19E}"/>
                </a:ext>
              </a:extLst>
            </p:cNvPr>
            <p:cNvSpPr txBox="1"/>
            <p:nvPr/>
          </p:nvSpPr>
          <p:spPr>
            <a:xfrm>
              <a:off x="4460688" y="5926090"/>
              <a:ext cx="781419" cy="261610"/>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processing</a:t>
              </a:r>
            </a:p>
          </p:txBody>
        </p:sp>
        <p:cxnSp>
          <p:nvCxnSpPr>
            <p:cNvPr id="173" name="直線單箭頭接點 172">
              <a:extLst>
                <a:ext uri="{FF2B5EF4-FFF2-40B4-BE49-F238E27FC236}">
                  <a16:creationId xmlns:a16="http://schemas.microsoft.com/office/drawing/2014/main" id="{6E5E173F-4C1C-4FF8-994C-7212FE19A9BC}"/>
                </a:ext>
              </a:extLst>
            </p:cNvPr>
            <p:cNvCxnSpPr>
              <a:cxnSpLocks/>
            </p:cNvCxnSpPr>
            <p:nvPr/>
          </p:nvCxnSpPr>
          <p:spPr>
            <a:xfrm>
              <a:off x="4016663" y="5273919"/>
              <a:ext cx="363340" cy="11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0C5F1F95-C12B-486E-88FA-61297C6A8B8B}"/>
                </a:ext>
              </a:extLst>
            </p:cNvPr>
            <p:cNvCxnSpPr>
              <a:cxnSpLocks/>
              <a:stCxn id="157" idx="3"/>
            </p:cNvCxnSpPr>
            <p:nvPr/>
          </p:nvCxnSpPr>
          <p:spPr>
            <a:xfrm flipV="1">
              <a:off x="4039304" y="5926090"/>
              <a:ext cx="340699" cy="945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15927D5D-B2D7-413E-AE37-454C04926CC2}"/>
                </a:ext>
              </a:extLst>
            </p:cNvPr>
            <p:cNvCxnSpPr>
              <a:cxnSpLocks/>
            </p:cNvCxnSpPr>
            <p:nvPr/>
          </p:nvCxnSpPr>
          <p:spPr>
            <a:xfrm>
              <a:off x="5242107" y="5673721"/>
              <a:ext cx="4506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304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3D5FA-7884-6533-3DAE-F4B6CE26D92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876593-F39D-65E2-60FC-0B10446996C1}"/>
              </a:ext>
            </a:extLst>
          </p:cNvPr>
          <p:cNvGrpSpPr/>
          <p:nvPr/>
        </p:nvGrpSpPr>
        <p:grpSpPr>
          <a:xfrm>
            <a:off x="568443" y="319365"/>
            <a:ext cx="2990296" cy="461665"/>
            <a:chOff x="568442" y="319364"/>
            <a:chExt cx="2990296" cy="461666"/>
          </a:xfrm>
        </p:grpSpPr>
        <p:sp>
          <p:nvSpPr>
            <p:cNvPr id="55" name="文本框 23">
              <a:extLst>
                <a:ext uri="{FF2B5EF4-FFF2-40B4-BE49-F238E27FC236}">
                  <a16:creationId xmlns:a16="http://schemas.microsoft.com/office/drawing/2014/main" id="{91100329-A156-F591-2E5C-D8103788B6D5}"/>
                </a:ext>
              </a:extLst>
            </p:cNvPr>
            <p:cNvSpPr txBox="1"/>
            <p:nvPr/>
          </p:nvSpPr>
          <p:spPr>
            <a:xfrm>
              <a:off x="665958" y="319364"/>
              <a:ext cx="28927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Performance Analysis</a:t>
              </a:r>
            </a:p>
          </p:txBody>
        </p:sp>
        <p:sp>
          <p:nvSpPr>
            <p:cNvPr id="56" name="等腰三角形 55">
              <a:extLst>
                <a:ext uri="{FF2B5EF4-FFF2-40B4-BE49-F238E27FC236}">
                  <a16:creationId xmlns:a16="http://schemas.microsoft.com/office/drawing/2014/main" id="{D031F5D6-E885-F3F4-2F88-1F7FC9E21EF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ED155745-783F-D88B-548C-DDDEDD938B60}"/>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sp>
        <p:nvSpPr>
          <p:cNvPr id="5" name="矩形 4">
            <a:extLst>
              <a:ext uri="{FF2B5EF4-FFF2-40B4-BE49-F238E27FC236}">
                <a16:creationId xmlns:a16="http://schemas.microsoft.com/office/drawing/2014/main" id="{1229ED93-1E78-2ED9-C419-AD9DC32FE382}"/>
              </a:ext>
            </a:extLst>
          </p:cNvPr>
          <p:cNvSpPr/>
          <p:nvPr/>
        </p:nvSpPr>
        <p:spPr>
          <a:xfrm>
            <a:off x="6493565" y="655254"/>
            <a:ext cx="3860352" cy="1884618"/>
          </a:xfrm>
          <a:prstGeom prst="rect">
            <a:avLst/>
          </a:prstGeom>
        </p:spPr>
        <p:txBody>
          <a:bodyPr wrap="none">
            <a:spAutoFit/>
          </a:bodyPr>
          <a:lstStyle/>
          <a:p>
            <a:pPr>
              <a:lnSpc>
                <a:spcPct val="150000"/>
              </a:lnSpc>
            </a:pPr>
            <a:r>
              <a:rPr lang="en-US" altLang="zh-TW" sz="2000" dirty="0">
                <a:latin typeface="Times New Roman" panose="02020603050405020304" pitchFamily="18" charset="0"/>
                <a:cs typeface="Times New Roman" panose="02020603050405020304" pitchFamily="18" charset="0"/>
              </a:rPr>
              <a:t>m</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key length of elliptic curve</a:t>
            </a:r>
          </a:p>
          <a:p>
            <a:pPr>
              <a:lnSpc>
                <a:spcPct val="150000"/>
              </a:lnSpc>
            </a:pPr>
            <a:r>
              <a:rPr lang="en-US" altLang="zh-TW" sz="2000" dirty="0">
                <a:latin typeface="Times New Roman" panose="02020603050405020304" pitchFamily="18" charset="0"/>
                <a:cs typeface="Times New Roman" panose="02020603050405020304" pitchFamily="18" charset="0"/>
              </a:rPr>
              <a:t>d</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processing data</a:t>
            </a:r>
          </a:p>
          <a:p>
            <a:pPr>
              <a:lnSpc>
                <a:spcPct val="150000"/>
              </a:lnSpc>
            </a:pPr>
            <a:r>
              <a:rPr lang="en-US" altLang="zh-TW" sz="2000" dirty="0">
                <a:latin typeface="Times New Roman" panose="02020603050405020304" pitchFamily="18" charset="0"/>
                <a:cs typeface="Times New Roman" panose="02020603050405020304" pitchFamily="18" charset="0"/>
              </a:rPr>
              <a:t>f</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working frequency</a:t>
            </a:r>
          </a:p>
          <a:p>
            <a:pPr>
              <a:lnSpc>
                <a:spcPct val="150000"/>
              </a:lnSpc>
            </a:pPr>
            <a:r>
              <a:rPr lang="en-US" altLang="zh-TW" sz="2000" dirty="0">
                <a:latin typeface="Times New Roman" panose="02020603050405020304" pitchFamily="18" charset="0"/>
                <a:cs typeface="Times New Roman" panose="02020603050405020304" pitchFamily="18" charset="0"/>
              </a:rPr>
              <a:t>Nc</a:t>
            </a:r>
            <a:r>
              <a:rPr lang="zh-TW" altLang="en-US"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The number of cycles</a:t>
            </a:r>
          </a:p>
        </p:txBody>
      </p:sp>
      <p:graphicFrame>
        <p:nvGraphicFramePr>
          <p:cNvPr id="6" name="表格 5">
            <a:extLst>
              <a:ext uri="{FF2B5EF4-FFF2-40B4-BE49-F238E27FC236}">
                <a16:creationId xmlns:a16="http://schemas.microsoft.com/office/drawing/2014/main" id="{374C9D3B-4172-1A18-0129-DB3934725ED4}"/>
              </a:ext>
            </a:extLst>
          </p:cNvPr>
          <p:cNvGraphicFramePr>
            <a:graphicFrameLocks noGrp="1"/>
          </p:cNvGraphicFramePr>
          <p:nvPr/>
        </p:nvGraphicFramePr>
        <p:xfrm>
          <a:off x="506194" y="2774079"/>
          <a:ext cx="11179612" cy="3428667"/>
        </p:xfrm>
        <a:graphic>
          <a:graphicData uri="http://schemas.openxmlformats.org/drawingml/2006/table">
            <a:tbl>
              <a:tblPr firstRow="1" bandRow="1">
                <a:tableStyleId>{5C22544A-7EE6-4342-B048-85BDC9FD1C3A}</a:tableStyleId>
              </a:tblPr>
              <a:tblGrid>
                <a:gridCol w="985604">
                  <a:extLst>
                    <a:ext uri="{9D8B030D-6E8A-4147-A177-3AD203B41FA5}">
                      <a16:colId xmlns:a16="http://schemas.microsoft.com/office/drawing/2014/main" val="2950784667"/>
                    </a:ext>
                  </a:extLst>
                </a:gridCol>
                <a:gridCol w="985604">
                  <a:extLst>
                    <a:ext uri="{9D8B030D-6E8A-4147-A177-3AD203B41FA5}">
                      <a16:colId xmlns:a16="http://schemas.microsoft.com/office/drawing/2014/main" val="1612149237"/>
                    </a:ext>
                  </a:extLst>
                </a:gridCol>
                <a:gridCol w="767367">
                  <a:extLst>
                    <a:ext uri="{9D8B030D-6E8A-4147-A177-3AD203B41FA5}">
                      <a16:colId xmlns:a16="http://schemas.microsoft.com/office/drawing/2014/main" val="3282308950"/>
                    </a:ext>
                  </a:extLst>
                </a:gridCol>
                <a:gridCol w="767367">
                  <a:extLst>
                    <a:ext uri="{9D8B030D-6E8A-4147-A177-3AD203B41FA5}">
                      <a16:colId xmlns:a16="http://schemas.microsoft.com/office/drawing/2014/main" val="4257349852"/>
                    </a:ext>
                  </a:extLst>
                </a:gridCol>
                <a:gridCol w="767367">
                  <a:extLst>
                    <a:ext uri="{9D8B030D-6E8A-4147-A177-3AD203B41FA5}">
                      <a16:colId xmlns:a16="http://schemas.microsoft.com/office/drawing/2014/main" val="3958332353"/>
                    </a:ext>
                  </a:extLst>
                </a:gridCol>
                <a:gridCol w="767367">
                  <a:extLst>
                    <a:ext uri="{9D8B030D-6E8A-4147-A177-3AD203B41FA5}">
                      <a16:colId xmlns:a16="http://schemas.microsoft.com/office/drawing/2014/main" val="1561417565"/>
                    </a:ext>
                  </a:extLst>
                </a:gridCol>
                <a:gridCol w="767367">
                  <a:extLst>
                    <a:ext uri="{9D8B030D-6E8A-4147-A177-3AD203B41FA5}">
                      <a16:colId xmlns:a16="http://schemas.microsoft.com/office/drawing/2014/main" val="790030589"/>
                    </a:ext>
                  </a:extLst>
                </a:gridCol>
                <a:gridCol w="767367">
                  <a:extLst>
                    <a:ext uri="{9D8B030D-6E8A-4147-A177-3AD203B41FA5}">
                      <a16:colId xmlns:a16="http://schemas.microsoft.com/office/drawing/2014/main" val="1604541150"/>
                    </a:ext>
                  </a:extLst>
                </a:gridCol>
                <a:gridCol w="767367">
                  <a:extLst>
                    <a:ext uri="{9D8B030D-6E8A-4147-A177-3AD203B41FA5}">
                      <a16:colId xmlns:a16="http://schemas.microsoft.com/office/drawing/2014/main" val="3372374766"/>
                    </a:ext>
                  </a:extLst>
                </a:gridCol>
                <a:gridCol w="767367">
                  <a:extLst>
                    <a:ext uri="{9D8B030D-6E8A-4147-A177-3AD203B41FA5}">
                      <a16:colId xmlns:a16="http://schemas.microsoft.com/office/drawing/2014/main" val="65223685"/>
                    </a:ext>
                  </a:extLst>
                </a:gridCol>
                <a:gridCol w="767367">
                  <a:extLst>
                    <a:ext uri="{9D8B030D-6E8A-4147-A177-3AD203B41FA5}">
                      <a16:colId xmlns:a16="http://schemas.microsoft.com/office/drawing/2014/main" val="384341049"/>
                    </a:ext>
                  </a:extLst>
                </a:gridCol>
                <a:gridCol w="767367">
                  <a:extLst>
                    <a:ext uri="{9D8B030D-6E8A-4147-A177-3AD203B41FA5}">
                      <a16:colId xmlns:a16="http://schemas.microsoft.com/office/drawing/2014/main" val="119502634"/>
                    </a:ext>
                  </a:extLst>
                </a:gridCol>
                <a:gridCol w="767367">
                  <a:extLst>
                    <a:ext uri="{9D8B030D-6E8A-4147-A177-3AD203B41FA5}">
                      <a16:colId xmlns:a16="http://schemas.microsoft.com/office/drawing/2014/main" val="2001878331"/>
                    </a:ext>
                  </a:extLst>
                </a:gridCol>
                <a:gridCol w="767367">
                  <a:extLst>
                    <a:ext uri="{9D8B030D-6E8A-4147-A177-3AD203B41FA5}">
                      <a16:colId xmlns:a16="http://schemas.microsoft.com/office/drawing/2014/main" val="1089719638"/>
                    </a:ext>
                  </a:extLst>
                </a:gridCol>
              </a:tblGrid>
              <a:tr h="380963">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Registers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row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Freq.</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21477539"/>
                  </a:ext>
                </a:extLst>
              </a:tr>
              <a:tr h="38096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71558916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27778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11443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latin typeface="Times New Roman" panose="02020603050405020304" pitchFamily="18" charset="0"/>
                          <a:cs typeface="Times New Roman" panose="02020603050405020304" pitchFamily="18" charset="0"/>
                        </a:rPr>
                        <a:t>77</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47275"/>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Aikata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Zus</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23277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9798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550032"/>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27433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10681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19423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19687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430343"/>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Zynq-7k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18558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7342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021794"/>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Zhao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Artix-7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29998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10366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26197"/>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Beckwith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53907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28435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250258"/>
                  </a:ext>
                </a:extLst>
              </a:tr>
              <a:tr h="38096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Truong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49753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23477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10804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416286"/>
                  </a:ext>
                </a:extLst>
              </a:tr>
            </a:tbl>
          </a:graphicData>
        </a:graphic>
      </p:graphicFrame>
      <p:pic>
        <p:nvPicPr>
          <p:cNvPr id="7" name="圖片 6">
            <a:extLst>
              <a:ext uri="{FF2B5EF4-FFF2-40B4-BE49-F238E27FC236}">
                <a16:creationId xmlns:a16="http://schemas.microsoft.com/office/drawing/2014/main" id="{F7D0188F-ACF2-1B42-EEA5-0C996E8D1E72}"/>
              </a:ext>
            </a:extLst>
          </p:cNvPr>
          <p:cNvPicPr>
            <a:picLocks noChangeAspect="1"/>
          </p:cNvPicPr>
          <p:nvPr/>
        </p:nvPicPr>
        <p:blipFill>
          <a:blip r:embed="rId3"/>
          <a:srcRect t="4749"/>
          <a:stretch>
            <a:fillRect/>
          </a:stretch>
        </p:blipFill>
        <p:spPr>
          <a:xfrm>
            <a:off x="10820400" y="781030"/>
            <a:ext cx="4954403" cy="1758842"/>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A277C8E-D516-F655-630A-5A240CBA0C84}"/>
                  </a:ext>
                </a:extLst>
              </p:cNvPr>
              <p:cNvSpPr txBox="1"/>
              <p:nvPr/>
            </p:nvSpPr>
            <p:spPr>
              <a:xfrm>
                <a:off x="959191" y="1474182"/>
                <a:ext cx="3227743" cy="71711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Throughput = </a:t>
                </a:r>
                <a14:m>
                  <m:oMath xmlns:m="http://schemas.openxmlformats.org/officeDocument/2006/math">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𝑚</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𝑓</m:t>
                        </m:r>
                      </m:num>
                      <m:den>
                        <m:r>
                          <a:rPr lang="en-US" altLang="zh-TW" sz="2800" b="0" i="1" smtClean="0">
                            <a:latin typeface="Cambria Math" panose="02040503050406030204" pitchFamily="18" charset="0"/>
                            <a:cs typeface="Times New Roman" panose="02020603050405020304" pitchFamily="18" charset="0"/>
                          </a:rPr>
                          <m:t>𝑁𝑐</m:t>
                        </m:r>
                      </m:den>
                    </m:f>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DBC8A42C-0AFA-DC25-704C-B7EA09D7C639}"/>
                  </a:ext>
                </a:extLst>
              </p:cNvPr>
              <p:cNvSpPr txBox="1">
                <a:spLocks noRot="1" noChangeAspect="1" noMove="1" noResize="1" noEditPoints="1" noAdjustHandles="1" noChangeArrowheads="1" noChangeShapeType="1" noTextEdit="1"/>
              </p:cNvSpPr>
              <p:nvPr/>
            </p:nvSpPr>
            <p:spPr>
              <a:xfrm>
                <a:off x="959191" y="1474182"/>
                <a:ext cx="3227743" cy="717119"/>
              </a:xfrm>
              <a:prstGeom prst="rect">
                <a:avLst/>
              </a:prstGeom>
              <a:blipFill>
                <a:blip r:embed="rId4"/>
                <a:stretch>
                  <a:fillRect l="-3774" b="-10256"/>
                </a:stretch>
              </a:blipFill>
            </p:spPr>
            <p:txBody>
              <a:bodyPr/>
              <a:lstStyle/>
              <a:p>
                <a:r>
                  <a:rPr lang="zh-TW" altLang="en-US">
                    <a:noFill/>
                  </a:rPr>
                  <a:t> </a:t>
                </a:r>
              </a:p>
            </p:txBody>
          </p:sp>
        </mc:Fallback>
      </mc:AlternateContent>
      <p:graphicFrame>
        <p:nvGraphicFramePr>
          <p:cNvPr id="3" name="表格 2">
            <a:extLst>
              <a:ext uri="{FF2B5EF4-FFF2-40B4-BE49-F238E27FC236}">
                <a16:creationId xmlns:a16="http://schemas.microsoft.com/office/drawing/2014/main" id="{7A0C3CF1-8A15-D1FA-582A-37C4F8E92EE2}"/>
              </a:ext>
            </a:extLst>
          </p:cNvPr>
          <p:cNvGraphicFramePr>
            <a:graphicFrameLocks noGrp="1"/>
          </p:cNvGraphicFramePr>
          <p:nvPr/>
        </p:nvGraphicFramePr>
        <p:xfrm>
          <a:off x="13460896" y="2774079"/>
          <a:ext cx="2086738" cy="3626824"/>
        </p:xfrm>
        <a:graphic>
          <a:graphicData uri="http://schemas.openxmlformats.org/drawingml/2006/table">
            <a:tbl>
              <a:tblPr firstRow="1" bandRow="1">
                <a:tableStyleId>{5C22544A-7EE6-4342-B048-85BDC9FD1C3A}</a:tableStyleId>
              </a:tblPr>
              <a:tblGrid>
                <a:gridCol w="1043369">
                  <a:extLst>
                    <a:ext uri="{9D8B030D-6E8A-4147-A177-3AD203B41FA5}">
                      <a16:colId xmlns:a16="http://schemas.microsoft.com/office/drawing/2014/main" val="1712013239"/>
                    </a:ext>
                  </a:extLst>
                </a:gridCol>
                <a:gridCol w="1043369">
                  <a:extLst>
                    <a:ext uri="{9D8B030D-6E8A-4147-A177-3AD203B41FA5}">
                      <a16:colId xmlns:a16="http://schemas.microsoft.com/office/drawing/2014/main" val="2174807368"/>
                    </a:ext>
                  </a:extLst>
                </a:gridCol>
              </a:tblGrid>
              <a:tr h="380963">
                <a:tc gridSpan="2">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Throughput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625460922"/>
                  </a:ext>
                </a:extLst>
              </a:tr>
              <a:tr h="38096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Worst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Average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26459319"/>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Times New Roman" panose="02020603050405020304" pitchFamily="18" charset="0"/>
                          <a:cs typeface="Times New Roman" panose="02020603050405020304" pitchFamily="18" charset="0"/>
                        </a:rPr>
                        <a:t>1.031</a:t>
                      </a: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717084"/>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273592"/>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524800"/>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69748"/>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490195"/>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887027"/>
                  </a:ext>
                </a:extLst>
              </a:tr>
              <a:tr h="380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142080"/>
                  </a:ext>
                </a:extLst>
              </a:tr>
            </a:tbl>
          </a:graphicData>
        </a:graphic>
      </p:graphicFrame>
    </p:spTree>
    <p:extLst>
      <p:ext uri="{BB962C8B-B14F-4D97-AF65-F5344CB8AC3E}">
        <p14:creationId xmlns:p14="http://schemas.microsoft.com/office/powerpoint/2010/main" val="6858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b="1"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59385</TotalTime>
  <Words>12483</Words>
  <Application>Microsoft Office PowerPoint</Application>
  <PresentationFormat>寬螢幕</PresentationFormat>
  <Paragraphs>3513</Paragraphs>
  <Slides>80</Slides>
  <Notes>80</Notes>
  <HiddenSlides>5</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80</vt:i4>
      </vt:variant>
    </vt:vector>
  </HeadingPairs>
  <TitlesOfParts>
    <vt:vector size="96" baseType="lpstr">
      <vt:lpstr>-apple-system</vt:lpstr>
      <vt:lpstr>Microsoft YaHei</vt:lpstr>
      <vt:lpstr>Microsoft YaHei</vt:lpstr>
      <vt:lpstr>Open Sans</vt:lpstr>
      <vt:lpstr>宋体</vt:lpstr>
      <vt:lpstr>汉仪丫丫体简</vt:lpstr>
      <vt:lpstr>微軟正黑體</vt:lpstr>
      <vt:lpstr>新細明體</vt:lpstr>
      <vt:lpstr>Arial</vt:lpstr>
      <vt:lpstr>Calibri</vt:lpstr>
      <vt:lpstr>Cambria Math</vt:lpstr>
      <vt:lpstr>Segoe UI</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573</cp:revision>
  <dcterms:created xsi:type="dcterms:W3CDTF">2015-05-05T08:02:14Z</dcterms:created>
  <dcterms:modified xsi:type="dcterms:W3CDTF">2025-07-18T05:56:53Z</dcterms:modified>
</cp:coreProperties>
</file>